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>
  <p:sldMasterIdLst>
    <p:sldMasterId id="2147483648" r:id="rId1"/>
  </p:sldMasterIdLst>
  <p:notesMasterIdLst>
    <p:notesMasterId r:id="rId4"/>
  </p:notesMasterIdLst>
  <p:handoutMasterIdLst>
    <p:handoutMasterId r:id="rId17"/>
  </p:handoutMasterIdLst>
  <p:sldIdLst>
    <p:sldId id="256" r:id="rId3"/>
    <p:sldId id="290" r:id="rId5"/>
    <p:sldId id="263" r:id="rId6"/>
    <p:sldId id="281" r:id="rId7"/>
    <p:sldId id="269" r:id="rId8"/>
    <p:sldId id="288" r:id="rId9"/>
    <p:sldId id="287" r:id="rId10"/>
    <p:sldId id="282" r:id="rId11"/>
    <p:sldId id="272" r:id="rId12"/>
    <p:sldId id="261" r:id="rId13"/>
    <p:sldId id="285" r:id="rId14"/>
    <p:sldId id="286" r:id="rId15"/>
    <p:sldId id="274" r:id="rId16"/>
  </p:sldIdLst>
  <p:sldSz cx="9144000" cy="6858000" type="screen4x3"/>
  <p:notesSz cx="6807200" cy="993902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968" userDrawn="1">
          <p15:clr>
            <a:srgbClr val="A4A3A4"/>
          </p15:clr>
        </p15:guide>
        <p15:guide id="2" pos="2880" userDrawn="1">
          <p15:clr>
            <a:srgbClr val="A4A3A4"/>
          </p15:clr>
        </p15:guide>
        <p15:guide id="3" orient="horz" pos="396" userDrawn="1">
          <p15:clr>
            <a:srgbClr val="A4A3A4"/>
          </p15:clr>
        </p15:guide>
        <p15:guide id="4" orient="horz" pos="3122" userDrawn="1">
          <p15:clr>
            <a:srgbClr val="A4A3A4"/>
          </p15:clr>
        </p15:guide>
        <p15:guide id="5" orient="horz" pos="4084" userDrawn="1">
          <p15:clr>
            <a:srgbClr val="A4A3A4"/>
          </p15:clr>
        </p15:guide>
        <p15:guide id="6" orient="horz" pos="776" userDrawn="1">
          <p15:clr>
            <a:srgbClr val="A4A3A4"/>
          </p15:clr>
        </p15:guide>
        <p15:guide id="7" pos="1320" userDrawn="1">
          <p15:clr>
            <a:srgbClr val="A4A3A4"/>
          </p15:clr>
        </p15:guide>
        <p15:guide id="8" pos="5328" userDrawn="1">
          <p15:clr>
            <a:srgbClr val="A4A3A4"/>
          </p15:clr>
        </p15:guide>
        <p15:guide id="9" pos="475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597FF"/>
    <a:srgbClr val="0097CC"/>
    <a:srgbClr val="FE8602"/>
    <a:srgbClr val="FFFFCC"/>
    <a:srgbClr val="009A46"/>
    <a:srgbClr val="9A4D00"/>
    <a:srgbClr val="C46700"/>
    <a:srgbClr val="D68B1C"/>
    <a:srgbClr val="5B9DFF"/>
    <a:srgbClr val="6000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077" autoAdjust="0"/>
    <p:restoredTop sz="90824" autoAdjust="0"/>
  </p:normalViewPr>
  <p:slideViewPr>
    <p:cSldViewPr showGuides="1">
      <p:cViewPr varScale="1">
        <p:scale>
          <a:sx n="80" d="100"/>
          <a:sy n="80" d="100"/>
        </p:scale>
        <p:origin x="1185" y="30"/>
      </p:cViewPr>
      <p:guideLst>
        <p:guide orient="horz" pos="1968"/>
        <p:guide pos="2880"/>
        <p:guide orient="horz" pos="396"/>
        <p:guide orient="horz" pos="3122"/>
        <p:guide orient="horz" pos="4084"/>
        <p:guide orient="horz" pos="776"/>
        <p:guide pos="1320"/>
        <p:guide pos="5328"/>
        <p:guide pos="475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152705" cy="152705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0" Type="http://schemas.openxmlformats.org/officeDocument/2006/relationships/tableStyles" Target="tableStyles.xml"/><Relationship Id="rId2" Type="http://schemas.openxmlformats.org/officeDocument/2006/relationships/theme" Target="theme/theme1.xml"/><Relationship Id="rId19" Type="http://schemas.openxmlformats.org/officeDocument/2006/relationships/viewProps" Target="viewProps.xml"/><Relationship Id="rId18" Type="http://schemas.openxmlformats.org/officeDocument/2006/relationships/presProps" Target="presProps.xml"/><Relationship Id="rId17" Type="http://schemas.openxmlformats.org/officeDocument/2006/relationships/handoutMaster" Target="handoutMasters/handoutMaster1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3855838" y="0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1D3C9-FA31-46ED-ABAA-209EDF921209}" type="datetimeFigureOut">
              <a:rPr lang="zh-TW" altLang="en-US" smtClean="0"/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0" y="9440646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3855838" y="9440646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BD5DCEC-31DD-4A09-A965-A82D64193BA0}" type="slidenum">
              <a:rPr lang="zh-TW" altLang="en-US" smtClean="0"/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5838" y="0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AC6E5AE-D124-4231-989A-A00E1EE00162}" type="datetimeFigureOut">
              <a:rPr lang="en-US" smtClean="0"/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20750" y="746125"/>
            <a:ext cx="4965700" cy="3725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0720" y="4721186"/>
            <a:ext cx="5445760" cy="447270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40646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5838" y="9440646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91EB494-EDDD-4CC0-B97B-CF400929F42B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1EB494-EDDD-4CC0-B97B-CF400929F42B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1EB494-EDDD-4CC0-B97B-CF400929F42B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1EB494-EDDD-4CC0-B97B-CF400929F42B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1EB494-EDDD-4CC0-B97B-CF400929F42B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1EB494-EDDD-4CC0-B97B-CF400929F42B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1EB494-EDDD-4CC0-B97B-CF400929F42B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448965" y="2054655"/>
            <a:ext cx="8246070" cy="1374345"/>
          </a:xfrm>
          <a:effectLst/>
        </p:spPr>
        <p:txBody>
          <a:bodyPr>
            <a:normAutofit/>
          </a:bodyPr>
          <a:lstStyle>
            <a:lvl1pPr algn="r">
              <a:defRPr sz="3600">
                <a:solidFill>
                  <a:srgbClr val="2597FF"/>
                </a:solidFill>
                <a:effectLst/>
              </a:defRPr>
            </a:lvl1pPr>
          </a:lstStyle>
          <a:p>
            <a:r>
              <a:rPr lang="en-US" dirty="0"/>
              <a:t>Click to edit </a:t>
            </a:r>
            <a:br>
              <a:rPr lang="en-US" dirty="0"/>
            </a:br>
            <a:r>
              <a:rPr lang="en-US" dirty="0"/>
              <a:t>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907080" y="3429000"/>
            <a:ext cx="7787956" cy="1221640"/>
          </a:xfrm>
        </p:spPr>
        <p:txBody>
          <a:bodyPr>
            <a:normAutofit/>
          </a:bodyPr>
          <a:lstStyle>
            <a:lvl1pPr marL="0" indent="0" algn="r">
              <a:buNone/>
              <a:defRPr sz="2800">
                <a:solidFill>
                  <a:schemeClr val="tx2">
                    <a:lumMod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</a:t>
            </a:r>
            <a:endParaRPr lang="en-US" dirty="0"/>
          </a:p>
          <a:p>
            <a:r>
              <a:rPr lang="en-US" dirty="0"/>
              <a:t>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5F263F-3053-4642-A93C-E8DA11F0F159}" type="datetime1">
              <a:rPr lang="en-US" altLang="zh-TW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010400" y="6454001"/>
            <a:ext cx="2133600" cy="365125"/>
          </a:xfrm>
        </p:spPr>
        <p:txBody>
          <a:bodyPr/>
          <a:lstStyle>
            <a:lvl1pPr>
              <a:defRPr sz="14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82CCC60-E8CD-4174-8B1A-7DF615B22EEF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1670" y="527605"/>
            <a:ext cx="7940659" cy="610820"/>
          </a:xfrm>
        </p:spPr>
        <p:txBody>
          <a:bodyPr>
            <a:normAutofit/>
          </a:bodyPr>
          <a:lstStyle>
            <a:lvl1pPr algn="r">
              <a:defRPr sz="3600">
                <a:solidFill>
                  <a:srgbClr val="2597FF"/>
                </a:solidFill>
                <a:effectLst/>
              </a:defRPr>
            </a:lvl1pPr>
          </a:lstStyle>
          <a:p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1670" y="1443835"/>
            <a:ext cx="7940661" cy="4581148"/>
          </a:xfrm>
        </p:spPr>
        <p:txBody>
          <a:bodyPr/>
          <a:lstStyle>
            <a:lvl1pPr algn="l">
              <a:defRPr sz="2800">
                <a:solidFill>
                  <a:schemeClr val="tx2">
                    <a:lumMod val="50000"/>
                  </a:schemeClr>
                </a:solidFill>
              </a:defRPr>
            </a:lvl1pPr>
            <a:lvl2pPr algn="l">
              <a:defRPr>
                <a:solidFill>
                  <a:schemeClr val="tx2">
                    <a:lumMod val="50000"/>
                  </a:schemeClr>
                </a:solidFill>
              </a:defRPr>
            </a:lvl2pPr>
            <a:lvl3pPr algn="l">
              <a:defRPr>
                <a:solidFill>
                  <a:schemeClr val="tx2">
                    <a:lumMod val="50000"/>
                  </a:schemeClr>
                </a:solidFill>
              </a:defRPr>
            </a:lvl3pPr>
            <a:lvl4pPr algn="l">
              <a:defRPr>
                <a:solidFill>
                  <a:schemeClr val="tx2">
                    <a:lumMod val="50000"/>
                  </a:schemeClr>
                </a:solidFill>
              </a:defRPr>
            </a:lvl4pPr>
            <a:lvl5pPr algn="l">
              <a:defRPr>
                <a:solidFill>
                  <a:schemeClr val="tx2">
                    <a:lumMod val="50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  <a:endParaRPr lang="en-US" dirty="0"/>
          </a:p>
          <a:p>
            <a:pPr lvl="1"/>
            <a:r>
              <a:rPr lang="en-US" dirty="0"/>
              <a:t>Second level</a:t>
            </a:r>
            <a:endParaRPr lang="en-US" dirty="0"/>
          </a:p>
          <a:p>
            <a:pPr lvl="2"/>
            <a:r>
              <a:rPr lang="en-US" dirty="0"/>
              <a:t>Third level</a:t>
            </a:r>
            <a:endParaRPr lang="en-US" dirty="0"/>
          </a:p>
          <a:p>
            <a:pPr lvl="3"/>
            <a:r>
              <a:rPr lang="en-US" dirty="0"/>
              <a:t>Fourth level</a:t>
            </a:r>
            <a:endParaRPr lang="en-US" dirty="0"/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A92EC8-03EB-4CCA-97E3-6F0D19C1F231}" type="datetime1">
              <a:rPr lang="en-US" altLang="zh-TW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1424" y="374900"/>
            <a:ext cx="6108201" cy="763525"/>
          </a:xfrm>
        </p:spPr>
        <p:txBody>
          <a:bodyPr>
            <a:normAutofit/>
          </a:bodyPr>
          <a:lstStyle>
            <a:lvl1pPr algn="l">
              <a:defRPr sz="3600">
                <a:solidFill>
                  <a:srgbClr val="2597FF"/>
                </a:solidFill>
                <a:effectLst/>
              </a:defRPr>
            </a:lvl1pPr>
          </a:lstStyle>
          <a:p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1425" y="1451856"/>
            <a:ext cx="6108201" cy="4275740"/>
          </a:xfrm>
        </p:spPr>
        <p:txBody>
          <a:bodyPr/>
          <a:lstStyle>
            <a:lvl1pPr>
              <a:defRPr sz="2800">
                <a:solidFill>
                  <a:schemeClr val="tx2">
                    <a:lumMod val="50000"/>
                  </a:schemeClr>
                </a:solidFill>
              </a:defRPr>
            </a:lvl1pPr>
            <a:lvl2pPr>
              <a:defRPr>
                <a:solidFill>
                  <a:schemeClr val="tx2">
                    <a:lumMod val="50000"/>
                  </a:schemeClr>
                </a:solidFill>
              </a:defRPr>
            </a:lvl2pPr>
            <a:lvl3pPr>
              <a:defRPr>
                <a:solidFill>
                  <a:schemeClr val="tx2">
                    <a:lumMod val="50000"/>
                  </a:schemeClr>
                </a:solidFill>
              </a:defRPr>
            </a:lvl3pPr>
            <a:lvl4pPr>
              <a:defRPr>
                <a:solidFill>
                  <a:schemeClr val="tx2">
                    <a:lumMod val="50000"/>
                  </a:schemeClr>
                </a:solidFill>
              </a:defRPr>
            </a:lvl4pPr>
            <a:lvl5pPr>
              <a:defRPr>
                <a:solidFill>
                  <a:schemeClr val="tx2">
                    <a:lumMod val="50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  <a:endParaRPr lang="en-US" dirty="0"/>
          </a:p>
          <a:p>
            <a:pPr lvl="1"/>
            <a:r>
              <a:rPr lang="en-US" dirty="0"/>
              <a:t>Second level</a:t>
            </a:r>
            <a:endParaRPr lang="en-US" dirty="0"/>
          </a:p>
          <a:p>
            <a:pPr lvl="2"/>
            <a:r>
              <a:rPr lang="en-US" dirty="0"/>
              <a:t>Third level</a:t>
            </a:r>
            <a:endParaRPr lang="en-US" dirty="0"/>
          </a:p>
          <a:p>
            <a:pPr lvl="3"/>
            <a:r>
              <a:rPr lang="en-US" dirty="0"/>
              <a:t>Fourth level</a:t>
            </a:r>
            <a:endParaRPr lang="en-US" dirty="0"/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EC67C9-695B-4509-A170-5E841D939EA1}" type="datetime1">
              <a:rPr lang="en-US" altLang="zh-TW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71FEE5-CF18-400F-B368-B84657F3197D}" type="datetime1">
              <a:rPr lang="en-US" altLang="zh-TW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33014"/>
            <a:ext cx="8229600" cy="58462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44365-8356-47C0-90ED-ED446B869D9C}" type="datetime1">
              <a:rPr lang="en-US" altLang="zh-TW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8965" y="374900"/>
            <a:ext cx="8229600" cy="684885"/>
          </a:xfrm>
        </p:spPr>
        <p:txBody>
          <a:bodyPr>
            <a:normAutofit/>
          </a:bodyPr>
          <a:lstStyle>
            <a:lvl1pPr algn="r">
              <a:defRPr sz="3600">
                <a:solidFill>
                  <a:srgbClr val="2597FF"/>
                </a:solidFill>
                <a:effectLst/>
              </a:defRPr>
            </a:lvl1pPr>
          </a:lstStyle>
          <a:p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48965" y="1443834"/>
            <a:ext cx="4123035" cy="571629"/>
          </a:xfrm>
        </p:spPr>
        <p:txBody>
          <a:bodyPr anchor="b"/>
          <a:lstStyle>
            <a:lvl1pPr marL="0" indent="0" algn="l">
              <a:buNone/>
              <a:defRPr sz="2400" b="1">
                <a:solidFill>
                  <a:srgbClr val="2597FF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8965" y="2054654"/>
            <a:ext cx="4123035" cy="3493173"/>
          </a:xfrm>
        </p:spPr>
        <p:txBody>
          <a:bodyPr/>
          <a:lstStyle>
            <a:lvl1pPr algn="l">
              <a:defRPr sz="2400">
                <a:solidFill>
                  <a:schemeClr val="tx2">
                    <a:lumMod val="50000"/>
                  </a:schemeClr>
                </a:solidFill>
              </a:defRPr>
            </a:lvl1pPr>
            <a:lvl2pPr algn="l">
              <a:defRPr sz="2000">
                <a:solidFill>
                  <a:schemeClr val="tx2">
                    <a:lumMod val="50000"/>
                  </a:schemeClr>
                </a:solidFill>
              </a:defRPr>
            </a:lvl2pPr>
            <a:lvl3pPr algn="l">
              <a:defRPr sz="1800">
                <a:solidFill>
                  <a:schemeClr val="tx2">
                    <a:lumMod val="50000"/>
                  </a:schemeClr>
                </a:solidFill>
              </a:defRPr>
            </a:lvl3pPr>
            <a:lvl4pPr algn="l">
              <a:defRPr sz="1600">
                <a:solidFill>
                  <a:schemeClr val="tx2">
                    <a:lumMod val="50000"/>
                  </a:schemeClr>
                </a:solidFill>
              </a:defRPr>
            </a:lvl4pPr>
            <a:lvl5pPr algn="l">
              <a:defRPr sz="1600">
                <a:solidFill>
                  <a:schemeClr val="tx2">
                    <a:lumMod val="50000"/>
                  </a:schemeClr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  <a:endParaRPr lang="en-US" dirty="0"/>
          </a:p>
          <a:p>
            <a:pPr lvl="1"/>
            <a:r>
              <a:rPr lang="en-US" dirty="0"/>
              <a:t>Second level</a:t>
            </a:r>
            <a:endParaRPr lang="en-US" dirty="0"/>
          </a:p>
          <a:p>
            <a:pPr lvl="2"/>
            <a:r>
              <a:rPr lang="en-US" dirty="0"/>
              <a:t>Third level</a:t>
            </a:r>
            <a:endParaRPr lang="en-US" dirty="0"/>
          </a:p>
          <a:p>
            <a:pPr lvl="3"/>
            <a:r>
              <a:rPr lang="en-US" dirty="0"/>
              <a:t>Fourth level</a:t>
            </a:r>
            <a:endParaRPr lang="en-US" dirty="0"/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72001" y="1443835"/>
            <a:ext cx="4106566" cy="571630"/>
          </a:xfrm>
        </p:spPr>
        <p:txBody>
          <a:bodyPr anchor="b"/>
          <a:lstStyle>
            <a:lvl1pPr marL="0" indent="0" algn="l">
              <a:buNone/>
              <a:defRPr sz="2400" b="1">
                <a:solidFill>
                  <a:srgbClr val="2597FF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572000" y="2054655"/>
            <a:ext cx="4106566" cy="3493173"/>
          </a:xfrm>
        </p:spPr>
        <p:txBody>
          <a:bodyPr/>
          <a:lstStyle>
            <a:lvl1pPr algn="l">
              <a:defRPr sz="2400">
                <a:solidFill>
                  <a:schemeClr val="tx2">
                    <a:lumMod val="50000"/>
                  </a:schemeClr>
                </a:solidFill>
              </a:defRPr>
            </a:lvl1pPr>
            <a:lvl2pPr algn="l">
              <a:defRPr sz="2000">
                <a:solidFill>
                  <a:schemeClr val="tx2">
                    <a:lumMod val="50000"/>
                  </a:schemeClr>
                </a:solidFill>
              </a:defRPr>
            </a:lvl2pPr>
            <a:lvl3pPr algn="l">
              <a:defRPr sz="1800">
                <a:solidFill>
                  <a:schemeClr val="tx2">
                    <a:lumMod val="50000"/>
                  </a:schemeClr>
                </a:solidFill>
              </a:defRPr>
            </a:lvl3pPr>
            <a:lvl4pPr algn="l">
              <a:defRPr sz="1600">
                <a:solidFill>
                  <a:schemeClr val="tx2">
                    <a:lumMod val="50000"/>
                  </a:schemeClr>
                </a:solidFill>
              </a:defRPr>
            </a:lvl4pPr>
            <a:lvl5pPr algn="l">
              <a:defRPr sz="1600">
                <a:solidFill>
                  <a:schemeClr val="tx2">
                    <a:lumMod val="50000"/>
                  </a:schemeClr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  <a:endParaRPr lang="en-US" dirty="0"/>
          </a:p>
          <a:p>
            <a:pPr lvl="1"/>
            <a:r>
              <a:rPr lang="en-US" dirty="0"/>
              <a:t>Second level</a:t>
            </a:r>
            <a:endParaRPr lang="en-US" dirty="0"/>
          </a:p>
          <a:p>
            <a:pPr lvl="2"/>
            <a:r>
              <a:rPr lang="en-US" dirty="0"/>
              <a:t>Third level</a:t>
            </a:r>
            <a:endParaRPr lang="en-US" dirty="0"/>
          </a:p>
          <a:p>
            <a:pPr lvl="3"/>
            <a:r>
              <a:rPr lang="en-US" dirty="0"/>
              <a:t>Fourth level</a:t>
            </a:r>
            <a:endParaRPr lang="en-US" dirty="0"/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A75B1A-4B39-47E7-AB26-FC1C1E861D1C}" type="datetime1">
              <a:rPr lang="en-US" altLang="zh-TW" smtClean="0"/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10CEB7-5BDA-4B6C-9C6C-82026F2142A6}" type="datetime1">
              <a:rPr lang="en-US" altLang="zh-TW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7106E3-F642-45CE-B640-70E86C5DF68C}" type="datetime1">
              <a:rPr lang="en-US" altLang="zh-TW" smtClean="0"/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14208A-1B28-4E45-8DEA-912D49823495}" type="datetime1">
              <a:rPr lang="en-US" altLang="zh-TW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5EC9EF-D9FF-4A0D-9D56-91DC6B98746B}" type="datetime1">
              <a:rPr lang="en-US" altLang="zh-TW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2CD2A0-C5EC-40EE-BCAE-4AF4FA633733}" type="datetime1">
              <a:rPr lang="en-US" altLang="zh-TW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595E57-620D-479B-AF31-52DD1F18EC76}" type="datetime1">
              <a:rPr lang="en-US" altLang="zh-TW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4" Type="http://schemas.openxmlformats.org/officeDocument/2006/relationships/theme" Target="../theme/theme1.xml"/><Relationship Id="rId13" Type="http://schemas.openxmlformats.org/officeDocument/2006/relationships/image" Target="../media/image3.jpeg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491349-1604-461F-BFB0-FD362F53C46E}" type="datetime1">
              <a:rPr lang="en-US" altLang="zh-TW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2CCC60-E8CD-4174-8B1A-7DF615B22EEF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5.jpeg"/><Relationship Id="rId1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2.xml"/><Relationship Id="rId8" Type="http://schemas.openxmlformats.org/officeDocument/2006/relationships/slideLayout" Target="../slideLayouts/slideLayout3.xml"/><Relationship Id="rId7" Type="http://schemas.openxmlformats.org/officeDocument/2006/relationships/image" Target="../media/image12.png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3.xml"/><Relationship Id="rId5" Type="http://schemas.openxmlformats.org/officeDocument/2006/relationships/slideLayout" Target="../slideLayouts/slideLayout3.xml"/><Relationship Id="rId4" Type="http://schemas.openxmlformats.org/officeDocument/2006/relationships/image" Target="../media/image15.png"/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4.xml"/><Relationship Id="rId5" Type="http://schemas.openxmlformats.org/officeDocument/2006/relationships/slideLayout" Target="../slideLayouts/slideLayout3.xml"/><Relationship Id="rId4" Type="http://schemas.openxmlformats.org/officeDocument/2006/relationships/image" Target="../media/image18.png"/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5.xml"/><Relationship Id="rId8" Type="http://schemas.openxmlformats.org/officeDocument/2006/relationships/slideLayout" Target="../slideLayouts/slideLayout3.xml"/><Relationship Id="rId7" Type="http://schemas.openxmlformats.org/officeDocument/2006/relationships/image" Target="../media/image23.png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Relationship Id="rId3" Type="http://schemas.openxmlformats.org/officeDocument/2006/relationships/image" Target="../media/image17.jpeg"/><Relationship Id="rId2" Type="http://schemas.openxmlformats.org/officeDocument/2006/relationships/image" Target="../media/image19.png"/><Relationship Id="rId1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3.xml"/><Relationship Id="rId4" Type="http://schemas.openxmlformats.org/officeDocument/2006/relationships/image" Target="../media/image25.png"/><Relationship Id="rId3" Type="http://schemas.openxmlformats.org/officeDocument/2006/relationships/image" Target="../media/image22.png"/><Relationship Id="rId2" Type="http://schemas.openxmlformats.org/officeDocument/2006/relationships/image" Target="../media/image24.jpeg"/><Relationship Id="rId1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3.xml"/><Relationship Id="rId8" Type="http://schemas.openxmlformats.org/officeDocument/2006/relationships/image" Target="../media/image31.png"/><Relationship Id="rId7" Type="http://schemas.openxmlformats.org/officeDocument/2006/relationships/image" Target="../media/image30.png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Relationship Id="rId3" Type="http://schemas.openxmlformats.org/officeDocument/2006/relationships/image" Target="../media/image21.png"/><Relationship Id="rId2" Type="http://schemas.openxmlformats.org/officeDocument/2006/relationships/image" Target="../media/image26.png"/><Relationship Id="rId1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3.xml"/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image" Target="../media/image6.png"/></Relationships>
</file>

<file path=ppt/slides/_rels/slide1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6.xml"/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14.png"/><Relationship Id="rId1" Type="http://schemas.openxmlformats.org/officeDocument/2006/relationships/image" Target="../media/image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5.jpeg"/><Relationship Id="rId1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1670" y="69491"/>
            <a:ext cx="8093365" cy="2595984"/>
          </a:xfrm>
        </p:spPr>
        <p:txBody>
          <a:bodyPr>
            <a:noAutofit/>
          </a:bodyPr>
          <a:lstStyle/>
          <a:p>
            <a:endParaRPr lang="en-US" dirty="0">
              <a:solidFill>
                <a:srgbClr val="0070C0"/>
              </a:solidFill>
              <a:latin typeface="+mn-lt"/>
              <a:ea typeface="標楷體" panose="03000509000000000000" pitchFamily="65" charset="-12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57786" y="3429000"/>
            <a:ext cx="7635250" cy="1221640"/>
          </a:xfrm>
        </p:spPr>
        <p:txBody>
          <a:bodyPr>
            <a:noAutofit/>
          </a:bodyPr>
          <a:lstStyle/>
          <a:p>
            <a:r>
              <a:rPr lang="en-US" altLang="zh-TW" sz="3600" b="1" dirty="0"/>
              <a:t>2026 </a:t>
            </a:r>
            <a:endParaRPr lang="en-US" altLang="zh-TW" sz="3600" b="1" dirty="0"/>
          </a:p>
          <a:p>
            <a:r>
              <a:rPr lang="en-US" altLang="zh-TW" sz="3600" b="1" dirty="0"/>
              <a:t>Briefing Session</a:t>
            </a:r>
            <a:endParaRPr lang="en-US" altLang="zh-TW" sz="3600" b="1" dirty="0"/>
          </a:p>
          <a:p>
            <a:r>
              <a:rPr lang="en-US" altLang="zh-TW" sz="3600" b="1" dirty="0"/>
              <a:t>10-1-2026 </a:t>
            </a:r>
            <a:endParaRPr lang="en-US" sz="3600" dirty="0"/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9295" y="527605"/>
            <a:ext cx="4275740" cy="2662151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7010400" y="6483100"/>
            <a:ext cx="2133600" cy="365125"/>
          </a:xfrm>
        </p:spPr>
        <p:txBody>
          <a:bodyPr/>
          <a:lstStyle/>
          <a:p>
            <a:fld id="{B82CCC60-E8CD-4174-8B1A-7DF615B22EEF}" type="slidenum">
              <a:rPr lang="en-US" smtClean="0"/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Folded Corner 1"/>
          <p:cNvSpPr/>
          <p:nvPr/>
        </p:nvSpPr>
        <p:spPr>
          <a:xfrm>
            <a:off x="2081276" y="2989380"/>
            <a:ext cx="6566315" cy="3206195"/>
          </a:xfrm>
          <a:prstGeom prst="foldedCorner">
            <a:avLst>
              <a:gd name="adj" fmla="val 8745"/>
            </a:avLst>
          </a:prstGeom>
          <a:solidFill>
            <a:schemeClr val="bg1"/>
          </a:solidFill>
          <a:ln cmpd="thickThin">
            <a:solidFill>
              <a:srgbClr val="FE8602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0" y="115307"/>
            <a:ext cx="9144000" cy="763525"/>
          </a:xfrm>
        </p:spPr>
        <p:txBody>
          <a:bodyPr>
            <a:normAutofit/>
          </a:bodyPr>
          <a:lstStyle/>
          <a:p>
            <a:pPr algn="ctr"/>
            <a:r>
              <a:rPr lang="en-US" altLang="zh-TW" b="1" dirty="0"/>
              <a:t>Background Information </a:t>
            </a:r>
            <a:endParaRPr lang="en-US" b="1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601669" y="878832"/>
            <a:ext cx="8093365" cy="2092053"/>
          </a:xfrm>
        </p:spPr>
        <p:txBody>
          <a:bodyPr>
            <a:noAutofit/>
          </a:bodyPr>
          <a:lstStyle/>
          <a:p>
            <a:pPr marL="0">
              <a:spcBef>
                <a:spcPts val="1800"/>
              </a:spcBef>
            </a:pPr>
            <a:r>
              <a:rPr lang="en-US" altLang="zh-TW" sz="2500" dirty="0"/>
              <a:t>Founded on 31st December 2003 to take over accumulated surplus from Hong Kong Junior Chamber Trust Fund Accounts. </a:t>
            </a:r>
            <a:endParaRPr lang="en-US" sz="1050" b="1" dirty="0"/>
          </a:p>
          <a:p>
            <a:pPr marL="0">
              <a:spcBef>
                <a:spcPts val="1800"/>
              </a:spcBef>
            </a:pPr>
            <a:r>
              <a:rPr lang="en-US" altLang="zh-TW" sz="2500" dirty="0"/>
              <a:t>A company limited by Guarantee and under IRO section 88.</a:t>
            </a:r>
            <a:endParaRPr lang="en-US" altLang="zh-TW" sz="2500" dirty="0"/>
          </a:p>
        </p:txBody>
      </p:sp>
      <p:sp>
        <p:nvSpPr>
          <p:cNvPr id="6" name="Content Placeholder 4"/>
          <p:cNvSpPr txBox="1"/>
          <p:nvPr/>
        </p:nvSpPr>
        <p:spPr>
          <a:xfrm>
            <a:off x="2199693" y="3102570"/>
            <a:ext cx="6329479" cy="305349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>
              <a:spcBef>
                <a:spcPts val="1800"/>
              </a:spcBef>
            </a:pPr>
            <a:r>
              <a:rPr lang="en-US" altLang="zh-TW" sz="2500" dirty="0"/>
              <a:t> Article 5(2) </a:t>
            </a:r>
            <a:endParaRPr lang="en-US" altLang="zh-TW" sz="2500" dirty="0"/>
          </a:p>
          <a:p>
            <a:pPr marL="0" lvl="1" indent="0">
              <a:spcBef>
                <a:spcPts val="1800"/>
              </a:spcBef>
              <a:buFont typeface="Arial" panose="020B0604020202020204" pitchFamily="34" charset="0"/>
              <a:buNone/>
            </a:pPr>
            <a:r>
              <a:rPr lang="en-US" altLang="zh-TW" sz="2500" dirty="0"/>
              <a:t>- To appropriate or apply </a:t>
            </a:r>
            <a:r>
              <a:rPr lang="en-US" altLang="zh-TW" sz="2500" b="1" dirty="0">
                <a:solidFill>
                  <a:srgbClr val="2597FF"/>
                </a:solidFill>
              </a:rPr>
              <a:t>no more than ninety percent (90%) of the income from investment</a:t>
            </a:r>
            <a:r>
              <a:rPr lang="en-US" altLang="zh-TW" sz="2500" dirty="0">
                <a:solidFill>
                  <a:srgbClr val="2597FF"/>
                </a:solidFill>
              </a:rPr>
              <a:t> </a:t>
            </a:r>
            <a:r>
              <a:rPr lang="en-US" altLang="zh-TW" sz="2500" dirty="0"/>
              <a:t>(dividend from investment, rental and interest income), in a particular calendar year. </a:t>
            </a:r>
            <a:endParaRPr lang="en-US" altLang="zh-TW" sz="2500" dirty="0"/>
          </a:p>
          <a:p>
            <a:pPr marL="0" lvl="1" indent="0">
              <a:spcBef>
                <a:spcPts val="1800"/>
              </a:spcBef>
              <a:buFont typeface="Arial" panose="020B0604020202020204" pitchFamily="34" charset="0"/>
              <a:buNone/>
            </a:pPr>
            <a:r>
              <a:rPr lang="en-US" altLang="zh-TW" sz="2500" dirty="0"/>
              <a:t>- Granting Project Subsidies on </a:t>
            </a:r>
            <a:r>
              <a:rPr lang="en-US" altLang="zh-TW" sz="2500" b="1" dirty="0">
                <a:solidFill>
                  <a:srgbClr val="2597FF"/>
                </a:solidFill>
              </a:rPr>
              <a:t>a deficit basis</a:t>
            </a:r>
            <a:r>
              <a:rPr lang="en-US" altLang="zh-TW" sz="2500" dirty="0"/>
              <a:t>. </a:t>
            </a:r>
            <a:endParaRPr lang="en-US" altLang="zh-TW" sz="2500" dirty="0"/>
          </a:p>
        </p:txBody>
      </p:sp>
      <p:sp>
        <p:nvSpPr>
          <p:cNvPr id="7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7010400" y="6483100"/>
            <a:ext cx="2133600" cy="365125"/>
          </a:xfrm>
        </p:spPr>
        <p:txBody>
          <a:bodyPr/>
          <a:lstStyle/>
          <a:p>
            <a:fld id="{B82CCC60-E8CD-4174-8B1A-7DF615B22EEF}" type="slidenum">
              <a:rPr lang="en-US" smtClean="0"/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: Folded Corner 6"/>
          <p:cNvSpPr/>
          <p:nvPr/>
        </p:nvSpPr>
        <p:spPr>
          <a:xfrm>
            <a:off x="2095501" y="4497934"/>
            <a:ext cx="6591300" cy="1772744"/>
          </a:xfrm>
          <a:prstGeom prst="foldedCorner">
            <a:avLst>
              <a:gd name="adj" fmla="val 8745"/>
            </a:avLst>
          </a:prstGeom>
          <a:solidFill>
            <a:schemeClr val="bg1"/>
          </a:solidFill>
          <a:ln cmpd="thickThin">
            <a:solidFill>
              <a:srgbClr val="FE8602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en-US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0" y="97347"/>
            <a:ext cx="9144000" cy="763525"/>
          </a:xfrm>
        </p:spPr>
        <p:txBody>
          <a:bodyPr>
            <a:noAutofit/>
          </a:bodyPr>
          <a:lstStyle/>
          <a:p>
            <a:pPr algn="ctr"/>
            <a:r>
              <a:rPr lang="en-US" altLang="zh-TW" b="1" dirty="0"/>
              <a:t>Background Information (Cont'd) </a:t>
            </a:r>
            <a:endParaRPr lang="en-US" b="1" dirty="0"/>
          </a:p>
        </p:txBody>
      </p:sp>
      <p:sp>
        <p:nvSpPr>
          <p:cNvPr id="5" name="內容版面配置區 4"/>
          <p:cNvSpPr>
            <a:spLocks noGrp="1"/>
          </p:cNvSpPr>
          <p:nvPr>
            <p:ph idx="1"/>
          </p:nvPr>
        </p:nvSpPr>
        <p:spPr>
          <a:xfrm>
            <a:off x="665170" y="911671"/>
            <a:ext cx="8182570" cy="3252995"/>
          </a:xfrm>
        </p:spPr>
        <p:txBody>
          <a:bodyPr>
            <a:noAutofit/>
          </a:bodyPr>
          <a:lstStyle/>
          <a:p>
            <a:pPr marL="0">
              <a:spcBef>
                <a:spcPts val="1800"/>
              </a:spcBef>
            </a:pPr>
            <a:r>
              <a:rPr lang="en-US" altLang="zh-TW" sz="2500" dirty="0"/>
              <a:t>Financial year ended: 31st December every year </a:t>
            </a:r>
            <a:endParaRPr lang="en-US" altLang="zh-TW" sz="2500" dirty="0"/>
          </a:p>
          <a:p>
            <a:pPr marL="0">
              <a:spcBef>
                <a:spcPts val="1800"/>
              </a:spcBef>
            </a:pPr>
            <a:r>
              <a:rPr lang="en-US" altLang="zh-TW" sz="2500" dirty="0"/>
              <a:t>AGM on/before 30 September every year </a:t>
            </a:r>
            <a:endParaRPr lang="en-US" altLang="zh-TW" sz="2500" dirty="0"/>
          </a:p>
          <a:p>
            <a:pPr marL="0">
              <a:spcBef>
                <a:spcPts val="1800"/>
              </a:spcBef>
            </a:pPr>
            <a:r>
              <a:rPr lang="en-US" altLang="zh-TW" sz="2500" dirty="0"/>
              <a:t>Honorary Legal Advisor:</a:t>
            </a:r>
            <a:br>
              <a:rPr lang="en-US" altLang="zh-TW" sz="2500" dirty="0"/>
            </a:br>
            <a:r>
              <a:rPr lang="en-US" altLang="zh-TW" sz="2500" dirty="0"/>
              <a:t>     Patrick Wong</a:t>
            </a:r>
            <a:endParaRPr lang="en-US" altLang="zh-TW" sz="20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>
              <a:spcBef>
                <a:spcPts val="1800"/>
              </a:spcBef>
            </a:pPr>
            <a:r>
              <a:rPr lang="en-US" altLang="zh-TW" sz="2500" dirty="0"/>
              <a:t>Honorary Auditor:</a:t>
            </a:r>
            <a:br>
              <a:rPr lang="en-US" altLang="zh-TW" sz="2500" dirty="0"/>
            </a:br>
            <a:r>
              <a:rPr lang="en-US" altLang="zh-TW" sz="2500" dirty="0"/>
              <a:t>     Honorary Auditor : IMCL CPA Limited </a:t>
            </a:r>
            <a:br>
              <a:rPr lang="en-US" altLang="zh-TW" sz="2500" dirty="0"/>
            </a:br>
            <a:r>
              <a:rPr lang="en-US" altLang="zh-TW" sz="2500" dirty="0"/>
              <a:t>			</a:t>
            </a:r>
            <a:r>
              <a:rPr lang="en-US" altLang="zh-TW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黃龍德會計師事務所有限公司</a:t>
            </a:r>
            <a:r>
              <a:rPr lang="en-US" altLang="zh-TW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endParaRPr lang="en-US" altLang="zh-TW" sz="20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indent="0">
              <a:spcBef>
                <a:spcPts val="0"/>
              </a:spcBef>
              <a:buNone/>
            </a:pPr>
            <a:endParaRPr lang="zh-TW" altLang="en-US" sz="20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6" name="內容版面配置區 4"/>
          <p:cNvSpPr txBox="1"/>
          <p:nvPr/>
        </p:nvSpPr>
        <p:spPr>
          <a:xfrm>
            <a:off x="2413403" y="4497934"/>
            <a:ext cx="5955495" cy="165189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just">
              <a:spcBef>
                <a:spcPts val="1800"/>
              </a:spcBef>
            </a:pPr>
            <a:r>
              <a:rPr lang="en-US" altLang="zh-TW" sz="2500" dirty="0"/>
              <a:t>Article#12</a:t>
            </a:r>
            <a:endParaRPr lang="en-US" altLang="zh-TW" sz="2500" dirty="0"/>
          </a:p>
          <a:p>
            <a:pPr marL="0" lvl="1">
              <a:spcBef>
                <a:spcPts val="1200"/>
              </a:spcBef>
            </a:pPr>
            <a:r>
              <a:rPr lang="en-US" altLang="zh-TW" sz="2500" dirty="0"/>
              <a:t>No person shall be admitted as a Member unless he is a </a:t>
            </a:r>
            <a:r>
              <a:rPr lang="en-US" altLang="zh-TW" sz="2500" b="1" dirty="0">
                <a:solidFill>
                  <a:srgbClr val="2597FF"/>
                </a:solidFill>
              </a:rPr>
              <a:t>past national president </a:t>
            </a:r>
            <a:r>
              <a:rPr lang="en-US" altLang="zh-TW" sz="2500" dirty="0"/>
              <a:t>of JCIHK.</a:t>
            </a:r>
            <a:endParaRPr lang="en-US" altLang="zh-TW" sz="2500" dirty="0"/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zh-TW" altLang="en-US" sz="20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8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7010400" y="6483100"/>
            <a:ext cx="2133600" cy="365125"/>
          </a:xfrm>
        </p:spPr>
        <p:txBody>
          <a:bodyPr/>
          <a:lstStyle/>
          <a:p>
            <a:fld id="{B82CCC60-E8CD-4174-8B1A-7DF615B22EEF}" type="slidenum">
              <a:rPr lang="en-US" smtClean="0"/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0" y="103725"/>
            <a:ext cx="9144000" cy="763525"/>
          </a:xfrm>
        </p:spPr>
        <p:txBody>
          <a:bodyPr>
            <a:normAutofit/>
          </a:bodyPr>
          <a:lstStyle/>
          <a:p>
            <a:pPr algn="ctr"/>
            <a:r>
              <a:rPr lang="en-US" altLang="zh-TW" sz="3400" b="1" dirty="0"/>
              <a:t>2026-28 Board of Directors </a:t>
            </a:r>
            <a:endParaRPr lang="en-US" sz="34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fld id="{B82CCC60-E8CD-4174-8B1A-7DF615B22EEF}" type="slidenum">
              <a:rPr lang="en-US" smtClean="0"/>
            </a:fld>
            <a:endParaRPr lang="en-US" dirty="0"/>
          </a:p>
        </p:txBody>
      </p:sp>
      <p:sp>
        <p:nvSpPr>
          <p:cNvPr id="11" name="內容版面配置區 5"/>
          <p:cNvSpPr txBox="1"/>
          <p:nvPr/>
        </p:nvSpPr>
        <p:spPr>
          <a:xfrm>
            <a:off x="3933414" y="2956961"/>
            <a:ext cx="1472609" cy="16717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altLang="zh-TW" sz="2000" b="1" dirty="0">
                <a:solidFill>
                  <a:srgbClr val="2597FF"/>
                </a:solidFill>
                <a:latin typeface="Arial Narrow" panose="020B0606020202030204" pitchFamily="34" charset="0"/>
              </a:rPr>
              <a:t>Chairman </a:t>
            </a:r>
            <a:endParaRPr lang="en-US" altLang="zh-TW" sz="2000" b="1" dirty="0">
              <a:solidFill>
                <a:srgbClr val="2597FF"/>
              </a:solidFill>
              <a:latin typeface="Arial Narrow" panose="020B0606020202030204" pitchFamily="34" charset="0"/>
            </a:endParaRPr>
          </a:p>
          <a:p>
            <a:pPr marL="0" algn="ctr">
              <a:lnSpc>
                <a:spcPts val="2500"/>
              </a:lnSpc>
              <a:spcBef>
                <a:spcPts val="0"/>
              </a:spcBef>
              <a:buNone/>
            </a:pPr>
            <a:r>
              <a:rPr lang="en-US" altLang="zh-TW" sz="2000" b="1" dirty="0">
                <a:latin typeface="Arial Narrow" panose="020B0606020202030204" pitchFamily="34" charset="0"/>
              </a:rPr>
              <a:t>2013 NP Senator </a:t>
            </a:r>
            <a:endParaRPr lang="en-US" altLang="zh-TW" sz="2000" b="1" dirty="0">
              <a:latin typeface="Arial Narrow" panose="020B0606020202030204" pitchFamily="34" charset="0"/>
            </a:endParaRPr>
          </a:p>
          <a:p>
            <a:pPr marL="0" algn="ctr">
              <a:lnSpc>
                <a:spcPts val="2500"/>
              </a:lnSpc>
              <a:spcBef>
                <a:spcPts val="0"/>
              </a:spcBef>
              <a:buNone/>
            </a:pPr>
            <a:r>
              <a:rPr lang="en-US" altLang="zh-TW" sz="2000" b="1" dirty="0">
                <a:latin typeface="Arial Narrow" panose="020B0606020202030204" pitchFamily="34" charset="0"/>
              </a:rPr>
              <a:t>Paul Wu</a:t>
            </a:r>
            <a:endParaRPr lang="en-US" altLang="zh-TW" sz="2000" b="1" dirty="0">
              <a:latin typeface="Arial Narrow" panose="020B0606020202030204" pitchFamily="34" charset="0"/>
            </a:endParaRPr>
          </a:p>
        </p:txBody>
      </p:sp>
      <p:sp>
        <p:nvSpPr>
          <p:cNvPr id="12" name="內容版面配置區 5"/>
          <p:cNvSpPr txBox="1"/>
          <p:nvPr/>
        </p:nvSpPr>
        <p:spPr>
          <a:xfrm>
            <a:off x="2032518" y="2956961"/>
            <a:ext cx="1637825" cy="16717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altLang="zh-TW" sz="2000" b="1" dirty="0">
                <a:solidFill>
                  <a:srgbClr val="2597FF"/>
                </a:solidFill>
                <a:latin typeface="Arial Narrow" panose="020B0606020202030204" pitchFamily="34" charset="0"/>
              </a:rPr>
              <a:t>Vice Chairman </a:t>
            </a:r>
            <a:endParaRPr lang="en-US" altLang="zh-TW" sz="2000" b="1" dirty="0">
              <a:solidFill>
                <a:srgbClr val="2597FF"/>
              </a:solidFill>
              <a:latin typeface="Arial Narrow" panose="020B0606020202030204" pitchFamily="34" charset="0"/>
            </a:endParaRPr>
          </a:p>
          <a:p>
            <a:pPr marL="0" algn="ctr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nb-NO" altLang="zh-TW" sz="2000" b="1" dirty="0">
                <a:latin typeface="Arial Narrow" panose="020B0606020202030204" pitchFamily="34" charset="0"/>
              </a:rPr>
              <a:t>201</a:t>
            </a:r>
            <a:r>
              <a:rPr lang="en-US" altLang="nb-NO" sz="2000" b="1" dirty="0">
                <a:latin typeface="Arial Narrow" panose="020B0606020202030204" pitchFamily="34" charset="0"/>
              </a:rPr>
              <a:t>2</a:t>
            </a:r>
            <a:r>
              <a:rPr lang="nb-NO" altLang="zh-TW" sz="2000" b="1" dirty="0">
                <a:latin typeface="Arial Narrow" panose="020B0606020202030204" pitchFamily="34" charset="0"/>
              </a:rPr>
              <a:t> NP </a:t>
            </a:r>
            <a:endParaRPr lang="nb-NO" altLang="zh-TW" sz="2000" b="1" dirty="0">
              <a:latin typeface="Arial Narrow" panose="020B0606020202030204" pitchFamily="34" charset="0"/>
            </a:endParaRPr>
          </a:p>
          <a:p>
            <a:pPr marL="0" algn="ctr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nb-NO" altLang="zh-TW" sz="2000" b="1" dirty="0">
                <a:latin typeface="Arial Narrow" panose="020B0606020202030204" pitchFamily="34" charset="0"/>
              </a:rPr>
              <a:t>Senator </a:t>
            </a:r>
            <a:endParaRPr lang="nb-NO" altLang="zh-TW" sz="2000" b="1" dirty="0">
              <a:latin typeface="Arial Narrow" panose="020B0606020202030204" pitchFamily="34" charset="0"/>
            </a:endParaRPr>
          </a:p>
          <a:p>
            <a:pPr marL="0" algn="ctr">
              <a:lnSpc>
                <a:spcPts val="2500"/>
              </a:lnSpc>
              <a:spcBef>
                <a:spcPts val="0"/>
              </a:spcBef>
              <a:buNone/>
            </a:pPr>
            <a:r>
              <a:rPr lang="en-US" altLang="nb-NO" sz="2000" b="1" dirty="0">
                <a:latin typeface="Arial Narrow" panose="020B0606020202030204" pitchFamily="34" charset="0"/>
              </a:rPr>
              <a:t>Stanley Ng</a:t>
            </a:r>
            <a:r>
              <a:rPr lang="nb-NO" altLang="zh-TW" sz="2000" b="1" dirty="0">
                <a:latin typeface="Arial Narrow" panose="020B0606020202030204" pitchFamily="34" charset="0"/>
              </a:rPr>
              <a:t> </a:t>
            </a:r>
            <a:endParaRPr lang="nb-NO" altLang="zh-TW" sz="2000" b="1" dirty="0">
              <a:latin typeface="Arial Narrow" panose="020B0606020202030204" pitchFamily="34" charset="0"/>
            </a:endParaRPr>
          </a:p>
        </p:txBody>
      </p:sp>
      <p:sp>
        <p:nvSpPr>
          <p:cNvPr id="13" name="內容版面配置區 5"/>
          <p:cNvSpPr txBox="1"/>
          <p:nvPr/>
        </p:nvSpPr>
        <p:spPr>
          <a:xfrm>
            <a:off x="5669672" y="2956961"/>
            <a:ext cx="1472609" cy="1671734"/>
          </a:xfrm>
          <a:prstGeom prst="rect">
            <a:avLst/>
          </a:prstGeom>
        </p:spPr>
        <p:txBody>
          <a:bodyPr vert="horz" lIns="91440" tIns="45720" rIns="91440" bIns="45720" rtlCol="0">
            <a:normAutofit fontScale="9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>
              <a:lnSpc>
                <a:spcPts val="2500"/>
              </a:lnSpc>
              <a:spcBef>
                <a:spcPts val="0"/>
              </a:spcBef>
              <a:buNone/>
            </a:pPr>
            <a:r>
              <a:rPr lang="en-US" altLang="zh-TW" sz="2000" b="1" dirty="0">
                <a:solidFill>
                  <a:srgbClr val="2597FF"/>
                </a:solidFill>
                <a:latin typeface="Arial Narrow" panose="020B0606020202030204" pitchFamily="34" charset="0"/>
              </a:rPr>
              <a:t>Secretary </a:t>
            </a:r>
            <a:endParaRPr lang="en-US" altLang="zh-TW" sz="2000" b="1" dirty="0">
              <a:solidFill>
                <a:srgbClr val="2597FF"/>
              </a:solidFill>
              <a:latin typeface="Arial Narrow" panose="020B0606020202030204" pitchFamily="34" charset="0"/>
            </a:endParaRPr>
          </a:p>
          <a:p>
            <a:pPr marL="0" algn="ctr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nb-NO" altLang="zh-TW" sz="2000" b="1" dirty="0">
                <a:latin typeface="Arial Narrow" panose="020B0606020202030204" pitchFamily="34" charset="0"/>
              </a:rPr>
              <a:t>201</a:t>
            </a:r>
            <a:r>
              <a:rPr lang="en-US" altLang="nb-NO" sz="2000" b="1" dirty="0">
                <a:latin typeface="Arial Narrow" panose="020B0606020202030204" pitchFamily="34" charset="0"/>
              </a:rPr>
              <a:t>4</a:t>
            </a:r>
            <a:r>
              <a:rPr lang="nb-NO" altLang="zh-TW" sz="2000" b="1" dirty="0">
                <a:latin typeface="Arial Narrow" panose="020B0606020202030204" pitchFamily="34" charset="0"/>
              </a:rPr>
              <a:t> NP </a:t>
            </a:r>
            <a:endParaRPr lang="nb-NO" altLang="zh-TW" sz="2000" b="1" dirty="0">
              <a:latin typeface="Arial Narrow" panose="020B0606020202030204" pitchFamily="34" charset="0"/>
            </a:endParaRPr>
          </a:p>
          <a:p>
            <a:pPr marL="0" algn="ctr">
              <a:lnSpc>
                <a:spcPts val="25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nb-NO" altLang="zh-TW" sz="2000" b="1" dirty="0">
                <a:latin typeface="Arial Narrow" panose="020B0606020202030204" pitchFamily="34" charset="0"/>
              </a:rPr>
              <a:t>Senator </a:t>
            </a:r>
            <a:endParaRPr lang="nb-NO" altLang="zh-TW" sz="2000" b="1" dirty="0">
              <a:latin typeface="Arial Narrow" panose="020B0606020202030204" pitchFamily="34" charset="0"/>
            </a:endParaRPr>
          </a:p>
          <a:p>
            <a:pPr marL="0" algn="ctr">
              <a:lnSpc>
                <a:spcPts val="2500"/>
              </a:lnSpc>
              <a:spcBef>
                <a:spcPts val="0"/>
              </a:spcBef>
              <a:buNone/>
            </a:pPr>
            <a:r>
              <a:rPr lang="en-US" altLang="nb-NO" sz="2000" b="1" dirty="0">
                <a:latin typeface="Arial Narrow" panose="020B0606020202030204" pitchFamily="34" charset="0"/>
              </a:rPr>
              <a:t>Johnny Kwan</a:t>
            </a:r>
            <a:endParaRPr lang="en-US" altLang="nb-NO" sz="2000" b="1" dirty="0">
              <a:latin typeface="Arial Narrow" panose="020B0606020202030204" pitchFamily="34" charset="0"/>
            </a:endParaRPr>
          </a:p>
        </p:txBody>
      </p:sp>
      <p:sp>
        <p:nvSpPr>
          <p:cNvPr id="15" name="內容版面配置區 5"/>
          <p:cNvSpPr txBox="1"/>
          <p:nvPr/>
        </p:nvSpPr>
        <p:spPr>
          <a:xfrm>
            <a:off x="7405351" y="2969225"/>
            <a:ext cx="1472609" cy="16717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>
              <a:lnSpc>
                <a:spcPts val="2000"/>
              </a:lnSpc>
              <a:spcBef>
                <a:spcPts val="0"/>
              </a:spcBef>
              <a:buNone/>
            </a:pPr>
            <a:r>
              <a:rPr lang="en-US" altLang="zh-TW" sz="2000" b="1" dirty="0">
                <a:solidFill>
                  <a:srgbClr val="2597FF"/>
                </a:solidFill>
                <a:latin typeface="Arial Narrow" panose="020B0606020202030204" pitchFamily="34" charset="0"/>
              </a:rPr>
              <a:t>Ex-officio Director </a:t>
            </a:r>
            <a:endParaRPr lang="en-US" altLang="zh-TW" sz="2000" b="1" dirty="0">
              <a:solidFill>
                <a:srgbClr val="2597FF"/>
              </a:solidFill>
              <a:latin typeface="Arial Narrow" panose="020B0606020202030204" pitchFamily="34" charset="0"/>
            </a:endParaRPr>
          </a:p>
          <a:p>
            <a:pPr marL="0" algn="ctr">
              <a:lnSpc>
                <a:spcPts val="2000"/>
              </a:lnSpc>
              <a:spcBef>
                <a:spcPts val="0"/>
              </a:spcBef>
              <a:buNone/>
            </a:pPr>
            <a:r>
              <a:rPr lang="en-US" altLang="zh-TW" sz="2000" b="1" dirty="0">
                <a:latin typeface="Arial Narrow" panose="020B0606020202030204" pitchFamily="34" charset="0"/>
              </a:rPr>
              <a:t>2026 NP Daryl Lin </a:t>
            </a:r>
            <a:endParaRPr lang="en-US" altLang="zh-TW" sz="2000" b="1" dirty="0">
              <a:latin typeface="Arial Narrow" panose="020B0606020202030204" pitchFamily="34" charset="0"/>
            </a:endParaRPr>
          </a:p>
        </p:txBody>
      </p:sp>
      <p:sp>
        <p:nvSpPr>
          <p:cNvPr id="17" name="內容版面配置區 5"/>
          <p:cNvSpPr txBox="1"/>
          <p:nvPr/>
        </p:nvSpPr>
        <p:spPr>
          <a:xfrm>
            <a:off x="296839" y="2956961"/>
            <a:ext cx="1472609" cy="1671734"/>
          </a:xfrm>
          <a:prstGeom prst="rect">
            <a:avLst/>
          </a:prstGeom>
        </p:spPr>
        <p:txBody>
          <a:bodyPr vert="horz" lIns="91440" tIns="45720" rIns="91440" bIns="45720" rtlCol="0">
            <a:normAutofit fontScale="8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>
              <a:lnSpc>
                <a:spcPts val="2500"/>
              </a:lnSpc>
              <a:spcBef>
                <a:spcPts val="0"/>
              </a:spcBef>
              <a:buNone/>
            </a:pPr>
            <a:r>
              <a:rPr lang="en-US" altLang="zh-TW" sz="2000" b="1" dirty="0">
                <a:solidFill>
                  <a:srgbClr val="2597FF"/>
                </a:solidFill>
                <a:latin typeface="Arial Narrow" panose="020B0606020202030204" pitchFamily="34" charset="0"/>
              </a:rPr>
              <a:t>Treasurer</a:t>
            </a:r>
            <a:r>
              <a:rPr lang="en-US" altLang="zh-TW" sz="2000" b="1" dirty="0">
                <a:latin typeface="Arial Narrow" panose="020B0606020202030204" pitchFamily="34" charset="0"/>
              </a:rPr>
              <a:t> </a:t>
            </a:r>
            <a:endParaRPr lang="en-US" altLang="zh-TW" sz="2000" b="1" dirty="0">
              <a:latin typeface="Arial Narrow" panose="020B0606020202030204" pitchFamily="34" charset="0"/>
            </a:endParaRPr>
          </a:p>
          <a:p>
            <a:pPr marL="0" algn="ctr">
              <a:lnSpc>
                <a:spcPts val="2500"/>
              </a:lnSpc>
              <a:spcBef>
                <a:spcPts val="0"/>
              </a:spcBef>
              <a:buNone/>
            </a:pPr>
            <a:r>
              <a:rPr lang="en-US" altLang="zh-TW" sz="2000" b="1" dirty="0">
                <a:latin typeface="Arial Narrow" panose="020B0606020202030204" pitchFamily="34" charset="0"/>
              </a:rPr>
              <a:t>2015 NP Senator </a:t>
            </a:r>
            <a:endParaRPr lang="en-US" altLang="zh-TW" sz="2000" b="1" dirty="0">
              <a:latin typeface="Arial Narrow" panose="020B0606020202030204" pitchFamily="34" charset="0"/>
            </a:endParaRPr>
          </a:p>
          <a:p>
            <a:pPr marL="0" algn="ctr">
              <a:lnSpc>
                <a:spcPts val="2500"/>
              </a:lnSpc>
              <a:spcBef>
                <a:spcPts val="0"/>
              </a:spcBef>
              <a:buNone/>
            </a:pPr>
            <a:r>
              <a:rPr lang="en-US" altLang="zh-TW" sz="2000" b="1" dirty="0">
                <a:latin typeface="Arial Narrow" panose="020B0606020202030204" pitchFamily="34" charset="0"/>
              </a:rPr>
              <a:t>Anthony Leung</a:t>
            </a:r>
            <a:endParaRPr lang="en-US" altLang="zh-TW" sz="2000" b="1" dirty="0">
              <a:latin typeface="Arial Narrow" panose="020B0606020202030204" pitchFamily="34" charset="0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2015215" y="4355446"/>
            <a:ext cx="1611210" cy="369332"/>
          </a:xfrm>
          <a:prstGeom prst="rect">
            <a:avLst/>
          </a:prstGeom>
          <a:solidFill>
            <a:srgbClr val="0070C0"/>
          </a:solidFill>
          <a:ln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Participation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211304" y="4355446"/>
            <a:ext cx="1611210" cy="369332"/>
          </a:xfrm>
          <a:prstGeom prst="rect">
            <a:avLst/>
          </a:prstGeom>
          <a:solidFill>
            <a:srgbClr val="0070C0"/>
          </a:solidFill>
          <a:ln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Finance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5556775" y="4355446"/>
            <a:ext cx="1611210" cy="369332"/>
          </a:xfrm>
          <a:prstGeom prst="rect">
            <a:avLst/>
          </a:prstGeom>
          <a:solidFill>
            <a:srgbClr val="0070C0"/>
          </a:solidFill>
          <a:ln>
            <a:solidFill>
              <a:schemeClr val="accent5">
                <a:lumMod val="75000"/>
              </a:schemeClr>
            </a:solidFill>
          </a:ln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Administration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28" name="內容版面配置區 5"/>
          <p:cNvSpPr>
            <a:spLocks noGrp="1"/>
          </p:cNvSpPr>
          <p:nvPr>
            <p:ph idx="1"/>
          </p:nvPr>
        </p:nvSpPr>
        <p:spPr>
          <a:xfrm>
            <a:off x="3784020" y="4767709"/>
            <a:ext cx="4773960" cy="1790911"/>
          </a:xfrm>
        </p:spPr>
        <p:txBody>
          <a:bodyPr>
            <a:noAutofit/>
          </a:bodyPr>
          <a:lstStyle/>
          <a:p>
            <a:pPr marL="342900" lvl="1" indent="-342900" algn="just">
              <a:buFont typeface="Arial" panose="020B0604020202020204" pitchFamily="34" charset="0"/>
              <a:buChar char="•"/>
            </a:pPr>
            <a:r>
              <a:rPr lang="en-US" altLang="zh-TW" sz="2500" dirty="0"/>
              <a:t>Article #44-47 </a:t>
            </a:r>
            <a:endParaRPr lang="en-US" altLang="zh-TW" sz="2500" dirty="0"/>
          </a:p>
          <a:p>
            <a:pPr marL="0" lvl="1" indent="0" algn="just">
              <a:buNone/>
            </a:pPr>
            <a:r>
              <a:rPr lang="en-US" altLang="zh-TW" sz="2500" dirty="0"/>
              <a:t>– Three years of term of office; can’t serve consecutively for two or more times </a:t>
            </a:r>
            <a:endParaRPr lang="en-US" altLang="zh-TW" sz="2500" dirty="0"/>
          </a:p>
          <a:p>
            <a:pPr marL="0" lvl="1" indent="0" algn="just">
              <a:buNone/>
            </a:pPr>
            <a:r>
              <a:rPr lang="en-US" altLang="zh-TW" sz="2500" dirty="0"/>
              <a:t>(</a:t>
            </a:r>
            <a:r>
              <a:rPr lang="en-US" altLang="zh-TW" sz="2500" b="1" dirty="0">
                <a:solidFill>
                  <a:srgbClr val="2597FF"/>
                </a:solidFill>
              </a:rPr>
              <a:t>maximum 6 years of office</a:t>
            </a:r>
            <a:r>
              <a:rPr lang="en-US" altLang="zh-TW" sz="2500" dirty="0"/>
              <a:t>) </a:t>
            </a:r>
            <a:endParaRPr lang="zh-TW" altLang="en-US" sz="2500" dirty="0"/>
          </a:p>
        </p:txBody>
      </p:sp>
      <p:sp>
        <p:nvSpPr>
          <p:cNvPr id="24" name="Slide Number Placeholder 4"/>
          <p:cNvSpPr txBox="1"/>
          <p:nvPr/>
        </p:nvSpPr>
        <p:spPr>
          <a:xfrm>
            <a:off x="7010400" y="648310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82CCC60-E8CD-4174-8B1A-7DF615B22EEF}" type="slidenum">
              <a:rPr lang="en-US" smtClean="0"/>
            </a:fld>
            <a:endParaRPr lang="en-US" dirty="0"/>
          </a:p>
        </p:txBody>
      </p:sp>
      <p:pic>
        <p:nvPicPr>
          <p:cNvPr id="29" name="Picture 2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75629" y="960212"/>
            <a:ext cx="1590749" cy="1904619"/>
          </a:xfrm>
          <a:prstGeom prst="rect">
            <a:avLst/>
          </a:prstGeom>
        </p:spPr>
      </p:pic>
      <p:pic>
        <p:nvPicPr>
          <p:cNvPr id="31" name="Picture 30" descr="A person in a suit and tie&#10;&#10;Description automatically generated with low confidence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4935" y="1035326"/>
            <a:ext cx="1450748" cy="1934331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9525" y="4803140"/>
            <a:ext cx="3568700" cy="2007870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05370" y="1137920"/>
            <a:ext cx="1414145" cy="1804670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6545" y="958850"/>
            <a:ext cx="1488440" cy="1906270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40705" y="1035050"/>
            <a:ext cx="1495425" cy="187642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6" grpId="0" animBg="1"/>
      <p:bldP spid="2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0" y="95500"/>
            <a:ext cx="9144000" cy="763525"/>
          </a:xfrm>
        </p:spPr>
        <p:txBody>
          <a:bodyPr>
            <a:normAutofit/>
          </a:bodyPr>
          <a:lstStyle/>
          <a:p>
            <a:pPr algn="ctr"/>
            <a:r>
              <a:rPr lang="en-US" altLang="zh-TW" b="1" dirty="0"/>
              <a:t>2026 Timetable </a:t>
            </a:r>
            <a:endParaRPr lang="en-US" b="1" dirty="0"/>
          </a:p>
        </p:txBody>
      </p:sp>
      <p:sp>
        <p:nvSpPr>
          <p:cNvPr id="6" name="內容版面配置區 5"/>
          <p:cNvSpPr>
            <a:spLocks noGrp="1"/>
          </p:cNvSpPr>
          <p:nvPr>
            <p:ph idx="1"/>
          </p:nvPr>
        </p:nvSpPr>
        <p:spPr>
          <a:xfrm>
            <a:off x="662730" y="897430"/>
            <a:ext cx="7879600" cy="4275740"/>
          </a:xfrm>
        </p:spPr>
        <p:txBody>
          <a:bodyPr>
            <a:normAutofit/>
          </a:bodyPr>
          <a:lstStyle/>
          <a:p>
            <a:r>
              <a:rPr lang="en-US" altLang="zh-TW" sz="2500" dirty="0"/>
              <a:t>Application for grant </a:t>
            </a:r>
            <a:endParaRPr lang="en-US" altLang="zh-TW" sz="2500" dirty="0"/>
          </a:p>
          <a:p>
            <a:pPr lvl="1"/>
            <a:r>
              <a:rPr lang="en-US" altLang="zh-TW" sz="2500" dirty="0"/>
              <a:t>First application due date</a:t>
            </a:r>
            <a:br>
              <a:rPr lang="en-US" altLang="zh-TW" sz="2500" dirty="0"/>
            </a:br>
            <a:r>
              <a:rPr lang="en-US" altLang="zh-TW" sz="2500" b="1" dirty="0">
                <a:solidFill>
                  <a:srgbClr val="2597FF"/>
                </a:solidFill>
              </a:rPr>
              <a:t>28th February 2026</a:t>
            </a:r>
            <a:endParaRPr lang="en-US" altLang="zh-TW" sz="2500" b="1" dirty="0">
              <a:solidFill>
                <a:srgbClr val="2597FF"/>
              </a:solidFill>
            </a:endParaRPr>
          </a:p>
          <a:p>
            <a:pPr lvl="1"/>
            <a:r>
              <a:rPr lang="en-US" altLang="zh-TW" sz="2500" dirty="0"/>
              <a:t>Second application due date</a:t>
            </a:r>
            <a:br>
              <a:rPr lang="en-US" altLang="zh-TW" sz="2500" dirty="0"/>
            </a:br>
            <a:r>
              <a:rPr lang="en-US" altLang="zh-TW" sz="2500" b="1" dirty="0">
                <a:solidFill>
                  <a:srgbClr val="2597FF"/>
                </a:solidFill>
              </a:rPr>
              <a:t>31st May 2026</a:t>
            </a:r>
            <a:endParaRPr lang="en-US" altLang="zh-TW" sz="2500" b="1" dirty="0">
              <a:solidFill>
                <a:srgbClr val="2597FF"/>
              </a:solidFill>
            </a:endParaRPr>
          </a:p>
          <a:p>
            <a:pPr lvl="1">
              <a:buNone/>
            </a:pPr>
            <a:endParaRPr lang="en-US" altLang="zh-TW" sz="1800" dirty="0"/>
          </a:p>
          <a:p>
            <a:r>
              <a:rPr lang="en-US" altLang="zh-TW" sz="2500" dirty="0"/>
              <a:t>Reimbursement of 2025 projects report</a:t>
            </a:r>
            <a:endParaRPr lang="en-US" altLang="zh-TW" sz="2500" dirty="0"/>
          </a:p>
          <a:p>
            <a:pPr lvl="1"/>
            <a:r>
              <a:rPr lang="en-US" altLang="zh-TW" sz="2500" dirty="0"/>
              <a:t>submission due date </a:t>
            </a:r>
            <a:r>
              <a:rPr lang="en-US" altLang="zh-TW" sz="2500" b="1" dirty="0">
                <a:solidFill>
                  <a:srgbClr val="2597FF"/>
                </a:solidFill>
              </a:rPr>
              <a:t>28th February 2026</a:t>
            </a:r>
            <a:endParaRPr lang="en-US" altLang="zh-TW" sz="2500" b="1" dirty="0">
              <a:solidFill>
                <a:srgbClr val="2597FF"/>
              </a:solidFill>
            </a:endParaRPr>
          </a:p>
          <a:p>
            <a:pPr marL="0" indent="0">
              <a:buNone/>
            </a:pPr>
            <a:endParaRPr lang="zh-TW" alt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7010400" y="6483100"/>
            <a:ext cx="2133600" cy="365125"/>
          </a:xfrm>
        </p:spPr>
        <p:txBody>
          <a:bodyPr/>
          <a:lstStyle/>
          <a:p>
            <a:fld id="{B82CCC60-E8CD-4174-8B1A-7DF615B22EEF}" type="slidenum">
              <a:rPr lang="en-US" smtClean="0"/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le 3"/>
          <p:cNvSpPr>
            <a:spLocks noGrp="1"/>
          </p:cNvSpPr>
          <p:nvPr>
            <p:ph type="title"/>
          </p:nvPr>
        </p:nvSpPr>
        <p:spPr>
          <a:xfrm>
            <a:off x="0" y="82754"/>
            <a:ext cx="9144000" cy="763525"/>
          </a:xfrm>
        </p:spPr>
        <p:txBody>
          <a:bodyPr>
            <a:normAutofit/>
          </a:bodyPr>
          <a:lstStyle/>
          <a:p>
            <a:pPr algn="ctr"/>
            <a:r>
              <a:rPr lang="en-US" altLang="zh-TW" b="1" dirty="0"/>
              <a:t>Administration &amp; Application </a:t>
            </a:r>
            <a:endParaRPr lang="en-US" b="1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255" y="883815"/>
            <a:ext cx="6296822" cy="4558923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sp>
        <p:nvSpPr>
          <p:cNvPr id="17" name="Rectangle: Rounded Corners 16"/>
          <p:cNvSpPr/>
          <p:nvPr/>
        </p:nvSpPr>
        <p:spPr>
          <a:xfrm>
            <a:off x="2219987" y="3913436"/>
            <a:ext cx="4275740" cy="365125"/>
          </a:xfrm>
          <a:prstGeom prst="roundRect">
            <a:avLst/>
          </a:prstGeom>
          <a:noFill/>
          <a:ln cmpd="thickThin">
            <a:solidFill>
              <a:srgbClr val="FE8602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: Rounded Corners 17"/>
          <p:cNvSpPr/>
          <p:nvPr/>
        </p:nvSpPr>
        <p:spPr>
          <a:xfrm>
            <a:off x="540232" y="3315982"/>
            <a:ext cx="763525" cy="182601"/>
          </a:xfrm>
          <a:prstGeom prst="roundRect">
            <a:avLst/>
          </a:prstGeom>
          <a:noFill/>
          <a:ln cmpd="thickThin">
            <a:solidFill>
              <a:srgbClr val="FE8602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" name="Connector: Elbow 4"/>
          <p:cNvCxnSpPr/>
          <p:nvPr/>
        </p:nvCxnSpPr>
        <p:spPr>
          <a:xfrm>
            <a:off x="1303757" y="3468687"/>
            <a:ext cx="916230" cy="610820"/>
          </a:xfrm>
          <a:prstGeom prst="bentConnector3">
            <a:avLst>
              <a:gd name="adj1" fmla="val 66973"/>
            </a:avLst>
          </a:prstGeom>
          <a:noFill/>
          <a:ln cmpd="thickThin">
            <a:solidFill>
              <a:srgbClr val="FE8602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Rectangle: Rounded Corners 18"/>
          <p:cNvSpPr/>
          <p:nvPr/>
        </p:nvSpPr>
        <p:spPr>
          <a:xfrm>
            <a:off x="3594332" y="1040822"/>
            <a:ext cx="610819" cy="365125"/>
          </a:xfrm>
          <a:prstGeom prst="roundRect">
            <a:avLst/>
          </a:prstGeom>
          <a:noFill/>
          <a:ln cmpd="thickThin">
            <a:solidFill>
              <a:srgbClr val="FE8602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51321" y="4391099"/>
            <a:ext cx="3249478" cy="2103278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sp>
        <p:nvSpPr>
          <p:cNvPr id="14" name="Rectangle 13"/>
          <p:cNvSpPr/>
          <p:nvPr/>
        </p:nvSpPr>
        <p:spPr>
          <a:xfrm>
            <a:off x="6705599" y="5911967"/>
            <a:ext cx="1073205" cy="226306"/>
          </a:xfrm>
          <a:prstGeom prst="rect">
            <a:avLst/>
          </a:prstGeom>
          <a:noFill/>
          <a:ln cmpd="thickThin">
            <a:solidFill>
              <a:srgbClr val="FE8602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7285331" y="3612372"/>
            <a:ext cx="1527472" cy="27256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62472" y="1166199"/>
            <a:ext cx="1850331" cy="2473947"/>
          </a:xfrm>
          <a:prstGeom prst="rect">
            <a:avLst/>
          </a:prstGeom>
        </p:spPr>
      </p:pic>
      <p:cxnSp>
        <p:nvCxnSpPr>
          <p:cNvPr id="10" name="Connector: Elbow 9"/>
          <p:cNvCxnSpPr>
            <a:endCxn id="15" idx="2"/>
          </p:cNvCxnSpPr>
          <p:nvPr/>
        </p:nvCxnSpPr>
        <p:spPr>
          <a:xfrm flipV="1">
            <a:off x="6495727" y="3640146"/>
            <a:ext cx="1391911" cy="477226"/>
          </a:xfrm>
          <a:prstGeom prst="bentConnector2">
            <a:avLst/>
          </a:prstGeom>
          <a:noFill/>
          <a:ln cmpd="thickThin">
            <a:solidFill>
              <a:srgbClr val="FE8602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0" name="Connector: Elbow 19"/>
          <p:cNvCxnSpPr>
            <a:stCxn id="14" idx="3"/>
          </p:cNvCxnSpPr>
          <p:nvPr/>
        </p:nvCxnSpPr>
        <p:spPr>
          <a:xfrm flipV="1">
            <a:off x="7778804" y="3619209"/>
            <a:ext cx="270263" cy="2405911"/>
          </a:xfrm>
          <a:prstGeom prst="bentConnector2">
            <a:avLst/>
          </a:prstGeom>
          <a:noFill/>
          <a:ln cmpd="thickThin">
            <a:solidFill>
              <a:srgbClr val="FE8602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3" name="Rectangle 12"/>
          <p:cNvSpPr/>
          <p:nvPr/>
        </p:nvSpPr>
        <p:spPr>
          <a:xfrm>
            <a:off x="2246265" y="5764829"/>
            <a:ext cx="2757486" cy="400110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en-US" sz="2000" dirty="0">
                <a:solidFill>
                  <a:srgbClr val="0097CC"/>
                </a:solidFill>
              </a:rPr>
              <a:t>www.hkjcfoundation.org</a:t>
            </a:r>
            <a:endParaRPr lang="en-US" sz="2000" dirty="0">
              <a:solidFill>
                <a:srgbClr val="0097CC"/>
              </a:solidFill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2240682" y="5473461"/>
            <a:ext cx="1668790" cy="400110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en-US" sz="2000" dirty="0">
                <a:solidFill>
                  <a:srgbClr val="0097CC"/>
                </a:solidFill>
              </a:rPr>
              <a:t>www.jcihk.org</a:t>
            </a:r>
            <a:endParaRPr lang="en-US" sz="2000" dirty="0">
              <a:solidFill>
                <a:srgbClr val="0097CC"/>
              </a:solidFill>
            </a:endParaRPr>
          </a:p>
        </p:txBody>
      </p:sp>
      <p:sp>
        <p:nvSpPr>
          <p:cNvPr id="30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7010400" y="6483100"/>
            <a:ext cx="2133600" cy="365125"/>
          </a:xfrm>
        </p:spPr>
        <p:txBody>
          <a:bodyPr/>
          <a:lstStyle/>
          <a:p>
            <a:fld id="{B82CCC60-E8CD-4174-8B1A-7DF615B22EEF}" type="slidenum">
              <a:rPr lang="en-US" smtClean="0"/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365195" y="25276"/>
            <a:ext cx="6108201" cy="763525"/>
          </a:xfrm>
        </p:spPr>
        <p:txBody>
          <a:bodyPr>
            <a:normAutofit/>
          </a:bodyPr>
          <a:lstStyle/>
          <a:p>
            <a:r>
              <a:rPr lang="en-US" altLang="zh-TW" b="1" dirty="0"/>
              <a:t>Administration &amp; Application </a:t>
            </a:r>
            <a:endParaRPr lang="en-US" b="1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</a:fld>
            <a:endParaRPr lang="en-US"/>
          </a:p>
        </p:txBody>
      </p:sp>
      <p:pic>
        <p:nvPicPr>
          <p:cNvPr id="10" name="圖片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3309" y="648519"/>
            <a:ext cx="3583043" cy="168240"/>
          </a:xfrm>
          <a:prstGeom prst="rect">
            <a:avLst/>
          </a:prstGeom>
        </p:spPr>
      </p:pic>
      <p:pic>
        <p:nvPicPr>
          <p:cNvPr id="5" name="內容版面配置區 4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650" y="824168"/>
            <a:ext cx="3552645" cy="5487109"/>
          </a:xfrm>
        </p:spPr>
      </p:pic>
      <p:sp>
        <p:nvSpPr>
          <p:cNvPr id="9" name="Slide Number Placeholder 4"/>
          <p:cNvSpPr txBox="1"/>
          <p:nvPr/>
        </p:nvSpPr>
        <p:spPr>
          <a:xfrm>
            <a:off x="7010400" y="648310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82CCC60-E8CD-4174-8B1A-7DF615B22EEF}" type="slidenum">
              <a:rPr lang="en-US" smtClean="0"/>
            </a:fld>
            <a:endParaRPr lang="en-US" dirty="0"/>
          </a:p>
        </p:txBody>
      </p:sp>
      <p:pic>
        <p:nvPicPr>
          <p:cNvPr id="6" name="圖片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60109" y="787224"/>
            <a:ext cx="3819553" cy="560074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/>
          <p:cNvGrpSpPr/>
          <p:nvPr/>
        </p:nvGrpSpPr>
        <p:grpSpPr>
          <a:xfrm>
            <a:off x="1151374" y="963591"/>
            <a:ext cx="2137870" cy="2884702"/>
            <a:chOff x="3318891" y="1537345"/>
            <a:chExt cx="2137870" cy="2884702"/>
          </a:xfrm>
        </p:grpSpPr>
        <p:sp>
          <p:nvSpPr>
            <p:cNvPr id="10" name="Rectangle: Folded Corner 9"/>
            <p:cNvSpPr/>
            <p:nvPr/>
          </p:nvSpPr>
          <p:spPr>
            <a:xfrm>
              <a:off x="3318891" y="1541618"/>
              <a:ext cx="2137870" cy="2855963"/>
            </a:xfrm>
            <a:prstGeom prst="foldedCorner">
              <a:avLst>
                <a:gd name="adj" fmla="val 2943"/>
              </a:avLst>
            </a:prstGeom>
            <a:solidFill>
              <a:schemeClr val="bg1"/>
            </a:solidFill>
            <a:ln w="127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3345470" y="1537345"/>
              <a:ext cx="2088998" cy="2884702"/>
            </a:xfrm>
            <a:prstGeom prst="rect">
              <a:avLst/>
            </a:prstGeom>
          </p:spPr>
        </p:pic>
      </p:grp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8735" y="109760"/>
            <a:ext cx="9144000" cy="763525"/>
          </a:xfrm>
        </p:spPr>
        <p:txBody>
          <a:bodyPr>
            <a:normAutofit/>
          </a:bodyPr>
          <a:lstStyle/>
          <a:p>
            <a:pPr algn="ctr"/>
            <a:r>
              <a:rPr lang="en-US" altLang="zh-TW" b="1" dirty="0"/>
              <a:t>Administration &amp; Application </a:t>
            </a:r>
            <a:endParaRPr lang="en-US" b="1" dirty="0"/>
          </a:p>
        </p:txBody>
      </p:sp>
      <p:sp>
        <p:nvSpPr>
          <p:cNvPr id="3" name="Rectangle: Folded Corner 2"/>
          <p:cNvSpPr/>
          <p:nvPr/>
        </p:nvSpPr>
        <p:spPr>
          <a:xfrm>
            <a:off x="693259" y="1298852"/>
            <a:ext cx="2137870" cy="2855963"/>
          </a:xfrm>
          <a:prstGeom prst="foldedCorner">
            <a:avLst>
              <a:gd name="adj" fmla="val 2943"/>
            </a:avLst>
          </a:prstGeom>
          <a:solidFill>
            <a:schemeClr val="bg1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內容版面配置區 4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375" y="1360279"/>
            <a:ext cx="2040564" cy="2756936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601670" y="4171540"/>
            <a:ext cx="268757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b="1" dirty="0"/>
              <a:t>2 pages application form</a:t>
            </a:r>
            <a:endParaRPr lang="en-US" altLang="zh-TW" b="1" dirty="0"/>
          </a:p>
        </p:txBody>
      </p:sp>
      <p:grpSp>
        <p:nvGrpSpPr>
          <p:cNvPr id="20" name="Group 19"/>
          <p:cNvGrpSpPr/>
          <p:nvPr/>
        </p:nvGrpSpPr>
        <p:grpSpPr>
          <a:xfrm>
            <a:off x="6494490" y="1222685"/>
            <a:ext cx="2137870" cy="2855963"/>
            <a:chOff x="3991945" y="1615553"/>
            <a:chExt cx="2137870" cy="2855963"/>
          </a:xfrm>
        </p:grpSpPr>
        <p:sp>
          <p:nvSpPr>
            <p:cNvPr id="18" name="Rectangle: Folded Corner 17"/>
            <p:cNvSpPr/>
            <p:nvPr/>
          </p:nvSpPr>
          <p:spPr>
            <a:xfrm>
              <a:off x="3991945" y="1615553"/>
              <a:ext cx="2137870" cy="2855963"/>
            </a:xfrm>
            <a:prstGeom prst="foldedCorner">
              <a:avLst>
                <a:gd name="adj" fmla="val 2943"/>
              </a:avLst>
            </a:prstGeom>
            <a:solidFill>
              <a:schemeClr val="bg1"/>
            </a:solidFill>
            <a:ln w="127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6" name="Picture 15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58395" y="1760468"/>
              <a:ext cx="2004970" cy="2669175"/>
            </a:xfrm>
            <a:prstGeom prst="rect">
              <a:avLst/>
            </a:prstGeom>
          </p:spPr>
        </p:pic>
      </p:grpSp>
      <p:sp>
        <p:nvSpPr>
          <p:cNvPr id="21" name="Rectangle 20"/>
          <p:cNvSpPr/>
          <p:nvPr/>
        </p:nvSpPr>
        <p:spPr>
          <a:xfrm>
            <a:off x="6489486" y="4171540"/>
            <a:ext cx="214287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TW" b="1" dirty="0"/>
              <a:t>B</a:t>
            </a:r>
            <a:r>
              <a:rPr lang="en-US" altLang="zh-TW" b="1" dirty="0" err="1"/>
              <a:t>udget</a:t>
            </a:r>
            <a:endParaRPr lang="en-US" altLang="zh-TW" b="1" dirty="0"/>
          </a:p>
        </p:txBody>
      </p:sp>
      <p:sp>
        <p:nvSpPr>
          <p:cNvPr id="22" name="Rectangle 21"/>
          <p:cNvSpPr/>
          <p:nvPr/>
        </p:nvSpPr>
        <p:spPr>
          <a:xfrm>
            <a:off x="4047093" y="4171540"/>
            <a:ext cx="213787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TW" b="1" dirty="0"/>
              <a:t>Proposal</a:t>
            </a:r>
            <a:endParaRPr lang="en-US" altLang="zh-TW" b="1" dirty="0"/>
          </a:p>
        </p:txBody>
      </p:sp>
      <p:grpSp>
        <p:nvGrpSpPr>
          <p:cNvPr id="23" name="Group 22"/>
          <p:cNvGrpSpPr/>
          <p:nvPr/>
        </p:nvGrpSpPr>
        <p:grpSpPr>
          <a:xfrm>
            <a:off x="4255935" y="1225835"/>
            <a:ext cx="2137870" cy="2855963"/>
            <a:chOff x="4047093" y="1425153"/>
            <a:chExt cx="2137870" cy="2855963"/>
          </a:xfrm>
        </p:grpSpPr>
        <p:sp>
          <p:nvSpPr>
            <p:cNvPr id="24" name="Rectangle: Folded Corner 23"/>
            <p:cNvSpPr/>
            <p:nvPr/>
          </p:nvSpPr>
          <p:spPr>
            <a:xfrm>
              <a:off x="4047093" y="1425153"/>
              <a:ext cx="2137870" cy="2855963"/>
            </a:xfrm>
            <a:prstGeom prst="foldedCorner">
              <a:avLst>
                <a:gd name="adj" fmla="val 2943"/>
              </a:avLst>
            </a:prstGeom>
            <a:solidFill>
              <a:schemeClr val="bg1"/>
            </a:solidFill>
            <a:ln w="127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Rectangle 18"/>
            <p:cNvSpPr/>
            <p:nvPr/>
          </p:nvSpPr>
          <p:spPr>
            <a:xfrm>
              <a:off x="4069109" y="2300727"/>
              <a:ext cx="2115577" cy="24622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TW" sz="1000" b="1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Project Proposal</a:t>
              </a:r>
              <a:endParaRPr lang="en-US" altLang="zh-TW" sz="1000" b="1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pic>
          <p:nvPicPr>
            <p:cNvPr id="14" name="Picture 13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110980" y="1827352"/>
              <a:ext cx="2031837" cy="199798"/>
            </a:xfrm>
            <a:prstGeom prst="rect">
              <a:avLst/>
            </a:prstGeom>
          </p:spPr>
        </p:pic>
      </p:grpSp>
      <p:sp>
        <p:nvSpPr>
          <p:cNvPr id="15" name="Rectangle 14"/>
          <p:cNvSpPr/>
          <p:nvPr/>
        </p:nvSpPr>
        <p:spPr>
          <a:xfrm>
            <a:off x="4040400" y="2616250"/>
            <a:ext cx="4621456" cy="40011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marL="0" lvl="1" algn="ctr">
              <a:spcBef>
                <a:spcPts val="0"/>
              </a:spcBef>
              <a:buNone/>
            </a:pPr>
            <a:r>
              <a:rPr lang="en-US" altLang="zh-TW" sz="2000" b="1" dirty="0">
                <a:solidFill>
                  <a:srgbClr val="FF0000"/>
                </a:solidFill>
              </a:rPr>
              <a:t>Project Proposal and Budget</a:t>
            </a:r>
            <a:endParaRPr lang="en-US" altLang="zh-TW" sz="2000" b="1" dirty="0">
              <a:solidFill>
                <a:srgbClr val="FF0000"/>
              </a:solidFill>
            </a:endParaRPr>
          </a:p>
        </p:txBody>
      </p:sp>
      <p:sp>
        <p:nvSpPr>
          <p:cNvPr id="17" name="Cross 16"/>
          <p:cNvSpPr/>
          <p:nvPr/>
        </p:nvSpPr>
        <p:spPr>
          <a:xfrm>
            <a:off x="3579158" y="2650666"/>
            <a:ext cx="250858" cy="241638"/>
          </a:xfrm>
          <a:prstGeom prst="plus">
            <a:avLst>
              <a:gd name="adj" fmla="val 42201"/>
            </a:avLst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: Rounded Corners 4"/>
          <p:cNvSpPr/>
          <p:nvPr/>
        </p:nvSpPr>
        <p:spPr>
          <a:xfrm>
            <a:off x="2833874" y="5734154"/>
            <a:ext cx="5899805" cy="1034339"/>
          </a:xfrm>
          <a:prstGeom prst="roundRect">
            <a:avLst/>
          </a:prstGeom>
          <a:solidFill>
            <a:schemeClr val="bg1"/>
          </a:solidFill>
          <a:ln cmpd="thickThin">
            <a:solidFill>
              <a:srgbClr val="FE8602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5" name="Picture 2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332716" y="6018765"/>
            <a:ext cx="687100" cy="687100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26" name="Rectangle 25"/>
          <p:cNvSpPr/>
          <p:nvPr/>
        </p:nvSpPr>
        <p:spPr>
          <a:xfrm>
            <a:off x="2676266" y="5980906"/>
            <a:ext cx="490126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TW" sz="2000" b="1" dirty="0"/>
              <a:t>Application results will be sent to the applicants via email in March / June</a:t>
            </a:r>
            <a:endParaRPr lang="en-US" altLang="zh-TW" sz="2000" b="1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342195" y="5956515"/>
            <a:ext cx="1157766" cy="719607"/>
          </a:xfrm>
          <a:prstGeom prst="rect">
            <a:avLst/>
          </a:prstGeom>
        </p:spPr>
      </p:pic>
      <p:sp>
        <p:nvSpPr>
          <p:cNvPr id="27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7010400" y="6483100"/>
            <a:ext cx="2133600" cy="365125"/>
          </a:xfrm>
        </p:spPr>
        <p:txBody>
          <a:bodyPr/>
          <a:lstStyle/>
          <a:p>
            <a:fld id="{B82CCC60-E8CD-4174-8B1A-7DF615B22EEF}" type="slidenum">
              <a:rPr lang="en-US" smtClean="0"/>
            </a:fld>
            <a:endParaRPr lang="en-US" dirty="0"/>
          </a:p>
        </p:txBody>
      </p:sp>
      <p:sp>
        <p:nvSpPr>
          <p:cNvPr id="2" name="Rectangle: Rounded Corners 1"/>
          <p:cNvSpPr/>
          <p:nvPr/>
        </p:nvSpPr>
        <p:spPr>
          <a:xfrm>
            <a:off x="1677723" y="4569657"/>
            <a:ext cx="6559197" cy="1012385"/>
          </a:xfrm>
          <a:prstGeom prst="roundRect">
            <a:avLst/>
          </a:prstGeom>
          <a:solidFill>
            <a:schemeClr val="bg1"/>
          </a:solidFill>
          <a:ln cmpd="thickThin">
            <a:solidFill>
              <a:srgbClr val="FE8602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tx1"/>
                </a:solidFill>
              </a:rPr>
              <a:t>Please submit the application to backend system and email</a:t>
            </a:r>
            <a:r>
              <a:rPr lang="zh-TW" altLang="en-US" sz="2400" b="1" dirty="0">
                <a:solidFill>
                  <a:schemeClr val="tx1"/>
                </a:solidFill>
              </a:rPr>
              <a:t> </a:t>
            </a:r>
            <a:r>
              <a:rPr lang="en-US" altLang="zh-TW" sz="2400" b="1" dirty="0">
                <a:solidFill>
                  <a:schemeClr val="tx1"/>
                </a:solidFill>
              </a:rPr>
              <a:t>to</a:t>
            </a:r>
            <a:r>
              <a:rPr lang="zh-TW" altLang="en-US" sz="2400" b="1" dirty="0">
                <a:solidFill>
                  <a:schemeClr val="tx1"/>
                </a:solidFill>
              </a:rPr>
              <a:t> </a:t>
            </a:r>
            <a:r>
              <a:rPr lang="en-US" altLang="zh-TW" sz="2400" b="1" dirty="0">
                <a:solidFill>
                  <a:schemeClr val="tx1"/>
                </a:solidFill>
              </a:rPr>
              <a:t>hkjcfoundation@gmail.com. H</a:t>
            </a:r>
            <a:r>
              <a:rPr lang="en-US" sz="2400" b="1" dirty="0">
                <a:solidFill>
                  <a:schemeClr val="tx1"/>
                </a:solidFill>
              </a:rPr>
              <a:t>ardcopy is not necessary. </a:t>
            </a:r>
            <a:r>
              <a:rPr lang="en-US" b="1" dirty="0">
                <a:solidFill>
                  <a:schemeClr val="tx1"/>
                </a:solidFill>
              </a:rPr>
              <a:t> 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6" name="Rectangle 14"/>
          <p:cNvSpPr/>
          <p:nvPr/>
        </p:nvSpPr>
        <p:spPr>
          <a:xfrm>
            <a:off x="693259" y="2616250"/>
            <a:ext cx="2443280" cy="40011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marL="0" lvl="1" algn="ctr">
              <a:spcBef>
                <a:spcPts val="0"/>
              </a:spcBef>
              <a:buNone/>
            </a:pPr>
            <a:r>
              <a:rPr lang="en-US" altLang="zh-TW" sz="2000" b="1" dirty="0">
                <a:solidFill>
                  <a:srgbClr val="FF0000"/>
                </a:solidFill>
              </a:rPr>
              <a:t>Application</a:t>
            </a:r>
            <a:r>
              <a:rPr lang="zh-TW" altLang="en-US" sz="2000" b="1" dirty="0">
                <a:solidFill>
                  <a:srgbClr val="FF0000"/>
                </a:solidFill>
              </a:rPr>
              <a:t> </a:t>
            </a:r>
            <a:r>
              <a:rPr lang="en-US" altLang="zh-TW" sz="2000" b="1" dirty="0">
                <a:solidFill>
                  <a:srgbClr val="FF0000"/>
                </a:solidFill>
              </a:rPr>
              <a:t>Form</a:t>
            </a:r>
            <a:endParaRPr lang="en-US" altLang="zh-TW" sz="20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537194" y="527605"/>
            <a:ext cx="6557164" cy="763525"/>
          </a:xfrm>
        </p:spPr>
        <p:txBody>
          <a:bodyPr>
            <a:normAutofit/>
          </a:bodyPr>
          <a:lstStyle/>
          <a:p>
            <a:pPr algn="ctr"/>
            <a:r>
              <a:rPr lang="en-US" altLang="zh-TW" b="1" dirty="0"/>
              <a:t>Participation &amp; Promotion </a:t>
            </a:r>
            <a:endParaRPr lang="en-US" b="1" dirty="0"/>
          </a:p>
        </p:txBody>
      </p:sp>
      <p:sp>
        <p:nvSpPr>
          <p:cNvPr id="6" name="內容版面配置區 5"/>
          <p:cNvSpPr>
            <a:spLocks noGrp="1"/>
          </p:cNvSpPr>
          <p:nvPr>
            <p:ph idx="1"/>
          </p:nvPr>
        </p:nvSpPr>
        <p:spPr>
          <a:xfrm>
            <a:off x="2281270" y="1265810"/>
            <a:ext cx="6730038" cy="5217925"/>
          </a:xfrm>
        </p:spPr>
        <p:txBody>
          <a:bodyPr>
            <a:noAutofit/>
          </a:bodyPr>
          <a:lstStyle/>
          <a:p>
            <a:r>
              <a:rPr lang="en-US" altLang="zh-TW" sz="2400" dirty="0"/>
              <a:t>Use of HKJC Foundation logo to promote funded project/event </a:t>
            </a:r>
            <a:endParaRPr lang="en-US" altLang="zh-TW" sz="2400" dirty="0"/>
          </a:p>
          <a:p>
            <a:pPr marL="0" indent="0">
              <a:buNone/>
            </a:pPr>
            <a:endParaRPr lang="en-US" altLang="zh-TW" sz="1000" dirty="0"/>
          </a:p>
          <a:p>
            <a:r>
              <a:rPr lang="en-US" altLang="zh-TW" sz="2400" dirty="0"/>
              <a:t>Proper Invitation and protocol is expected by the Foundation board</a:t>
            </a:r>
            <a:endParaRPr lang="en-US" altLang="zh-TW" sz="2400" dirty="0"/>
          </a:p>
          <a:p>
            <a:r>
              <a:rPr lang="en-US" altLang="zh-TW" sz="2400" dirty="0"/>
              <a:t>Please send event invitation to Vice Chairman Senator </a:t>
            </a:r>
            <a:r>
              <a:rPr lang="en-US" sz="2400" dirty="0"/>
              <a:t>Stanley NG</a:t>
            </a:r>
            <a:r>
              <a:rPr lang="en-US" altLang="zh-TW" sz="2400" dirty="0"/>
              <a:t> as early as possible via:  </a:t>
            </a:r>
            <a:endParaRPr lang="en-US" altLang="zh-TW" sz="2400" dirty="0"/>
          </a:p>
          <a:p>
            <a:pPr marL="0" indent="0">
              <a:buNone/>
            </a:pPr>
            <a:r>
              <a:rPr lang="en-US" altLang="zh-TW" sz="2400" dirty="0">
                <a:solidFill>
                  <a:schemeClr val="tx1"/>
                </a:solidFill>
              </a:rPr>
              <a:t>	93105401	hkjcfoundation@gmail.com</a:t>
            </a:r>
            <a:endParaRPr lang="en-US" altLang="zh-TW" sz="2400" dirty="0">
              <a:solidFill>
                <a:schemeClr val="tx1"/>
              </a:solidFill>
            </a:endParaRPr>
          </a:p>
          <a:p>
            <a:endParaRPr lang="en-US" altLang="zh-TW" sz="1000" dirty="0"/>
          </a:p>
          <a:p>
            <a:r>
              <a:rPr lang="en-US" altLang="zh-TW" sz="2400" dirty="0"/>
              <a:t>Actively join/participate in the project/event funded by HKJC Foundation </a:t>
            </a:r>
            <a:endParaRPr lang="en-US" altLang="zh-TW" sz="2400" dirty="0"/>
          </a:p>
          <a:p>
            <a:endParaRPr lang="en-US" altLang="zh-TW" sz="1000" dirty="0"/>
          </a:p>
          <a:p>
            <a:r>
              <a:rPr lang="en-US" altLang="zh-TW" sz="2400" dirty="0"/>
              <a:t>To improve communication and as reference to our granting process</a:t>
            </a:r>
            <a:endParaRPr lang="en-US" altLang="zh-TW" sz="2400" dirty="0"/>
          </a:p>
          <a:p>
            <a:endParaRPr lang="en-US" altLang="zh-TW" sz="2400" dirty="0"/>
          </a:p>
        </p:txBody>
      </p:sp>
      <p:pic>
        <p:nvPicPr>
          <p:cNvPr id="5" name="圖片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828" y="321171"/>
            <a:ext cx="1996182" cy="1242858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176" y="3978099"/>
            <a:ext cx="513991" cy="513991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87165" y="3887670"/>
            <a:ext cx="604420" cy="604420"/>
          </a:xfrm>
          <a:prstGeom prst="rect">
            <a:avLst/>
          </a:prstGeom>
        </p:spPr>
      </p:pic>
      <p:sp>
        <p:nvSpPr>
          <p:cNvPr id="8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7010400" y="6483100"/>
            <a:ext cx="2133600" cy="365125"/>
          </a:xfrm>
        </p:spPr>
        <p:txBody>
          <a:bodyPr/>
          <a:lstStyle/>
          <a:p>
            <a:fld id="{B82CCC60-E8CD-4174-8B1A-7DF615B22EEF}" type="slidenum">
              <a:rPr lang="en-US" smtClean="0"/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0" name="Group 59"/>
          <p:cNvGrpSpPr/>
          <p:nvPr/>
        </p:nvGrpSpPr>
        <p:grpSpPr>
          <a:xfrm>
            <a:off x="5860925" y="1929540"/>
            <a:ext cx="3105481" cy="2129241"/>
            <a:chOff x="5885049" y="1676526"/>
            <a:chExt cx="3105481" cy="2129241"/>
          </a:xfrm>
        </p:grpSpPr>
        <p:sp>
          <p:nvSpPr>
            <p:cNvPr id="58" name="Rectangle 57"/>
            <p:cNvSpPr/>
            <p:nvPr/>
          </p:nvSpPr>
          <p:spPr>
            <a:xfrm>
              <a:off x="5885049" y="1676526"/>
              <a:ext cx="3105481" cy="2129241"/>
            </a:xfrm>
            <a:prstGeom prst="rect">
              <a:avLst/>
            </a:prstGeom>
            <a:solidFill>
              <a:schemeClr val="bg1"/>
            </a:solidFill>
            <a:ln w="63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59" name="Group 58"/>
            <p:cNvGrpSpPr/>
            <p:nvPr/>
          </p:nvGrpSpPr>
          <p:grpSpPr>
            <a:xfrm>
              <a:off x="6019629" y="1773543"/>
              <a:ext cx="2836320" cy="1935206"/>
              <a:chOff x="5975467" y="1783670"/>
              <a:chExt cx="2836320" cy="1935206"/>
            </a:xfrm>
          </p:grpSpPr>
          <p:grpSp>
            <p:nvGrpSpPr>
              <p:cNvPr id="34" name="Group 33"/>
              <p:cNvGrpSpPr/>
              <p:nvPr/>
            </p:nvGrpSpPr>
            <p:grpSpPr>
              <a:xfrm>
                <a:off x="5975467" y="1789141"/>
                <a:ext cx="1372582" cy="942105"/>
                <a:chOff x="10223848" y="833015"/>
                <a:chExt cx="1372582" cy="942105"/>
              </a:xfrm>
            </p:grpSpPr>
            <p:sp>
              <p:nvSpPr>
                <p:cNvPr id="19" name="Rectangle 18"/>
                <p:cNvSpPr/>
                <p:nvPr/>
              </p:nvSpPr>
              <p:spPr>
                <a:xfrm>
                  <a:off x="10223848" y="833015"/>
                  <a:ext cx="1372582" cy="942105"/>
                </a:xfrm>
                <a:prstGeom prst="rect">
                  <a:avLst/>
                </a:prstGeom>
                <a:solidFill>
                  <a:schemeClr val="bg1"/>
                </a:solidFill>
                <a:ln w="6350">
                  <a:solidFill>
                    <a:schemeClr val="accent3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pic>
              <p:nvPicPr>
                <p:cNvPr id="18" name="Picture 17"/>
                <p:cNvPicPr>
                  <a:picLocks noChangeAspect="1"/>
                </p:cNvPicPr>
                <p:nvPr/>
              </p:nvPicPr>
              <p:blipFill>
                <a:blip r:embed="rId2"/>
                <a:stretch>
                  <a:fillRect/>
                </a:stretch>
              </p:blipFill>
              <p:spPr>
                <a:xfrm>
                  <a:off x="10253455" y="1042141"/>
                  <a:ext cx="1313369" cy="676754"/>
                </a:xfrm>
                <a:prstGeom prst="rect">
                  <a:avLst/>
                </a:prstGeom>
              </p:spPr>
            </p:pic>
            <p:sp>
              <p:nvSpPr>
                <p:cNvPr id="21" name="Rectangle 20"/>
                <p:cNvSpPr/>
                <p:nvPr/>
              </p:nvSpPr>
              <p:spPr>
                <a:xfrm>
                  <a:off x="10315004" y="934819"/>
                  <a:ext cx="1190271" cy="305410"/>
                </a:xfrm>
                <a:prstGeom prst="rect">
                  <a:avLst/>
                </a:prstGeom>
                <a:solidFill>
                  <a:srgbClr val="FFFFCC"/>
                </a:solidFill>
                <a:ln w="31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pic>
              <p:nvPicPr>
                <p:cNvPr id="23" name="Picture 22"/>
                <p:cNvPicPr>
                  <a:picLocks noChangeAspect="1"/>
                </p:cNvPicPr>
                <p:nvPr/>
              </p:nvPicPr>
              <p:blipFill>
                <a:blip r:embed="rId3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</a:blip>
                <a:stretch>
                  <a:fillRect/>
                </a:stretch>
              </p:blipFill>
              <p:spPr>
                <a:xfrm>
                  <a:off x="10353099" y="1018424"/>
                  <a:ext cx="1114080" cy="109552"/>
                </a:xfrm>
                <a:prstGeom prst="rect">
                  <a:avLst/>
                </a:prstGeom>
              </p:spPr>
            </p:pic>
          </p:grpSp>
          <p:grpSp>
            <p:nvGrpSpPr>
              <p:cNvPr id="46" name="Group 45"/>
              <p:cNvGrpSpPr/>
              <p:nvPr/>
            </p:nvGrpSpPr>
            <p:grpSpPr>
              <a:xfrm>
                <a:off x="7439205" y="1783670"/>
                <a:ext cx="1372582" cy="916230"/>
                <a:chOff x="7223644" y="2083928"/>
                <a:chExt cx="1372582" cy="916230"/>
              </a:xfrm>
            </p:grpSpPr>
            <p:sp>
              <p:nvSpPr>
                <p:cNvPr id="25" name="Rectangle 24"/>
                <p:cNvSpPr/>
                <p:nvPr/>
              </p:nvSpPr>
              <p:spPr>
                <a:xfrm>
                  <a:off x="7223644" y="2083928"/>
                  <a:ext cx="1372582" cy="916230"/>
                </a:xfrm>
                <a:prstGeom prst="rect">
                  <a:avLst/>
                </a:prstGeom>
                <a:solidFill>
                  <a:schemeClr val="bg1"/>
                </a:solidFill>
                <a:ln w="6350">
                  <a:solidFill>
                    <a:schemeClr val="accent3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noAutofit/>
                </a:bodyPr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8" name="Rectangle 27"/>
                <p:cNvSpPr/>
                <p:nvPr/>
              </p:nvSpPr>
              <p:spPr>
                <a:xfrm>
                  <a:off x="7314800" y="2147210"/>
                  <a:ext cx="1190271" cy="161640"/>
                </a:xfrm>
                <a:prstGeom prst="rect">
                  <a:avLst/>
                </a:prstGeom>
                <a:solidFill>
                  <a:schemeClr val="accent6">
                    <a:lumMod val="20000"/>
                    <a:lumOff val="80000"/>
                  </a:schemeClr>
                </a:solidFill>
                <a:ln w="31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pic>
              <p:nvPicPr>
                <p:cNvPr id="17" name="Picture 16"/>
                <p:cNvPicPr>
                  <a:picLocks noChangeAspect="1"/>
                </p:cNvPicPr>
                <p:nvPr/>
              </p:nvPicPr>
              <p:blipFill rotWithShape="1">
                <a:blip r:embed="rId4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</a:blip>
                <a:srcRect l="3649" t="7292" r="8744" b="12518"/>
                <a:stretch>
                  <a:fillRect/>
                </a:stretch>
              </p:blipFill>
              <p:spPr>
                <a:xfrm>
                  <a:off x="7366350" y="2257132"/>
                  <a:ext cx="1087170" cy="705137"/>
                </a:xfrm>
                <a:prstGeom prst="rect">
                  <a:avLst/>
                </a:prstGeom>
              </p:spPr>
            </p:pic>
            <p:pic>
              <p:nvPicPr>
                <p:cNvPr id="30" name="Picture 29"/>
                <p:cNvPicPr>
                  <a:picLocks noChangeAspect="1"/>
                </p:cNvPicPr>
                <p:nvPr/>
              </p:nvPicPr>
              <p:blipFill>
                <a:blip r:embed="rId3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</a:blip>
                <a:stretch>
                  <a:fillRect/>
                </a:stretch>
              </p:blipFill>
              <p:spPr>
                <a:xfrm>
                  <a:off x="7352895" y="2177174"/>
                  <a:ext cx="1114080" cy="109552"/>
                </a:xfrm>
                <a:prstGeom prst="rect">
                  <a:avLst/>
                </a:prstGeom>
              </p:spPr>
            </p:pic>
          </p:grpSp>
          <p:grpSp>
            <p:nvGrpSpPr>
              <p:cNvPr id="32" name="Group 31"/>
              <p:cNvGrpSpPr/>
              <p:nvPr/>
            </p:nvGrpSpPr>
            <p:grpSpPr>
              <a:xfrm>
                <a:off x="5990206" y="2802646"/>
                <a:ext cx="1372582" cy="916230"/>
                <a:chOff x="10255671" y="1775352"/>
                <a:chExt cx="1372582" cy="916230"/>
              </a:xfrm>
            </p:grpSpPr>
            <p:sp>
              <p:nvSpPr>
                <p:cNvPr id="26" name="Rectangle 25"/>
                <p:cNvSpPr/>
                <p:nvPr/>
              </p:nvSpPr>
              <p:spPr>
                <a:xfrm>
                  <a:off x="10255671" y="1775352"/>
                  <a:ext cx="1372582" cy="916230"/>
                </a:xfrm>
                <a:prstGeom prst="rect">
                  <a:avLst/>
                </a:prstGeom>
                <a:solidFill>
                  <a:schemeClr val="bg1"/>
                </a:solidFill>
                <a:ln w="6350">
                  <a:solidFill>
                    <a:schemeClr val="accent3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noAutofit/>
                </a:bodyPr>
                <a:lstStyle/>
                <a:p>
                  <a:pPr algn="ctr"/>
                  <a:endParaRPr lang="en-US"/>
                </a:p>
              </p:txBody>
            </p:sp>
            <p:pic>
              <p:nvPicPr>
                <p:cNvPr id="31" name="Picture 30"/>
                <p:cNvPicPr>
                  <a:picLocks noChangeAspect="1"/>
                </p:cNvPicPr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10297893" y="1836431"/>
                  <a:ext cx="1288139" cy="794073"/>
                </a:xfrm>
                <a:prstGeom prst="rect">
                  <a:avLst/>
                </a:prstGeom>
              </p:spPr>
            </p:pic>
          </p:grpSp>
          <p:grpSp>
            <p:nvGrpSpPr>
              <p:cNvPr id="45" name="Group 44"/>
              <p:cNvGrpSpPr/>
              <p:nvPr/>
            </p:nvGrpSpPr>
            <p:grpSpPr>
              <a:xfrm>
                <a:off x="7437790" y="2802646"/>
                <a:ext cx="1372582" cy="916230"/>
                <a:chOff x="7222229" y="3102904"/>
                <a:chExt cx="1372582" cy="916230"/>
              </a:xfrm>
            </p:grpSpPr>
            <p:sp>
              <p:nvSpPr>
                <p:cNvPr id="38" name="Rectangle 37"/>
                <p:cNvSpPr/>
                <p:nvPr/>
              </p:nvSpPr>
              <p:spPr>
                <a:xfrm>
                  <a:off x="7222229" y="3102904"/>
                  <a:ext cx="1372582" cy="916230"/>
                </a:xfrm>
                <a:prstGeom prst="rect">
                  <a:avLst/>
                </a:prstGeom>
                <a:solidFill>
                  <a:schemeClr val="accent4">
                    <a:lumMod val="20000"/>
                    <a:lumOff val="80000"/>
                  </a:schemeClr>
                </a:solidFill>
                <a:ln w="6350">
                  <a:solidFill>
                    <a:schemeClr val="accent3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noAutofit/>
                </a:bodyPr>
                <a:lstStyle/>
                <a:p>
                  <a:pPr algn="ctr"/>
                  <a:endParaRPr lang="en-US"/>
                </a:p>
              </p:txBody>
            </p:sp>
            <p:pic>
              <p:nvPicPr>
                <p:cNvPr id="41" name="Picture 40"/>
                <p:cNvPicPr>
                  <a:picLocks noChangeAspect="1"/>
                </p:cNvPicPr>
                <p:nvPr/>
              </p:nvPicPr>
              <p:blipFill>
                <a:blip r:embed="rId6">
                  <a:duotone>
                    <a:prstClr val="black"/>
                    <a:schemeClr val="accent5">
                      <a:tint val="45000"/>
                      <a:satMod val="400000"/>
                    </a:schemeClr>
                  </a:duotone>
                </a:blip>
                <a:stretch>
                  <a:fillRect/>
                </a:stretch>
              </p:blipFill>
              <p:spPr>
                <a:xfrm>
                  <a:off x="7254134" y="3131055"/>
                  <a:ext cx="1308772" cy="859927"/>
                </a:xfrm>
                <a:prstGeom prst="rect">
                  <a:avLst/>
                </a:prstGeom>
              </p:spPr>
            </p:pic>
            <p:pic>
              <p:nvPicPr>
                <p:cNvPr id="43" name="Picture 42"/>
                <p:cNvPicPr>
                  <a:picLocks noChangeAspect="1"/>
                </p:cNvPicPr>
                <p:nvPr/>
              </p:nvPicPr>
              <p:blipFill>
                <a:blip r:embed="rId3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</a:blip>
                <a:stretch>
                  <a:fillRect/>
                </a:stretch>
              </p:blipFill>
              <p:spPr>
                <a:xfrm>
                  <a:off x="7470026" y="3301915"/>
                  <a:ext cx="876989" cy="86238"/>
                </a:xfrm>
                <a:prstGeom prst="rect">
                  <a:avLst/>
                </a:prstGeom>
              </p:spPr>
            </p:pic>
          </p:grpSp>
        </p:grpSp>
      </p:grp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-1" y="95851"/>
            <a:ext cx="9144000" cy="763525"/>
          </a:xfrm>
        </p:spPr>
        <p:txBody>
          <a:bodyPr>
            <a:normAutofit/>
          </a:bodyPr>
          <a:lstStyle/>
          <a:p>
            <a:pPr algn="ctr"/>
            <a:r>
              <a:rPr lang="en-US" altLang="zh-TW" b="1" dirty="0"/>
              <a:t>Treasury &amp; Finance </a:t>
            </a:r>
            <a:endParaRPr lang="en-US" b="1" dirty="0"/>
          </a:p>
        </p:txBody>
      </p:sp>
      <p:sp>
        <p:nvSpPr>
          <p:cNvPr id="6" name="內容版面配置區 5"/>
          <p:cNvSpPr>
            <a:spLocks noGrp="1"/>
          </p:cNvSpPr>
          <p:nvPr>
            <p:ph idx="1"/>
          </p:nvPr>
        </p:nvSpPr>
        <p:spPr>
          <a:xfrm>
            <a:off x="258607" y="894463"/>
            <a:ext cx="8626785" cy="429100"/>
          </a:xfrm>
        </p:spPr>
        <p:txBody>
          <a:bodyPr>
            <a:normAutofit/>
          </a:bodyPr>
          <a:lstStyle/>
          <a:p>
            <a:r>
              <a:rPr lang="en-US" altLang="zh-TW" sz="2000" b="1" dirty="0"/>
              <a:t>Cover letter + Report with I/E accounts and project photo  (2-3 pages pdf)</a:t>
            </a:r>
            <a:endParaRPr lang="en-US" altLang="zh-TW" sz="2000" b="1" dirty="0"/>
          </a:p>
        </p:txBody>
      </p:sp>
      <p:sp>
        <p:nvSpPr>
          <p:cNvPr id="47" name="Cross 46"/>
          <p:cNvSpPr/>
          <p:nvPr/>
        </p:nvSpPr>
        <p:spPr>
          <a:xfrm>
            <a:off x="2639729" y="2697293"/>
            <a:ext cx="250858" cy="241638"/>
          </a:xfrm>
          <a:prstGeom prst="plus">
            <a:avLst>
              <a:gd name="adj" fmla="val 42201"/>
            </a:avLst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7" name="Group 56"/>
          <p:cNvGrpSpPr/>
          <p:nvPr/>
        </p:nvGrpSpPr>
        <p:grpSpPr>
          <a:xfrm>
            <a:off x="293720" y="1554098"/>
            <a:ext cx="2137870" cy="2855963"/>
            <a:chOff x="-2006929" y="1398573"/>
            <a:chExt cx="2137870" cy="2855963"/>
          </a:xfrm>
        </p:grpSpPr>
        <p:sp>
          <p:nvSpPr>
            <p:cNvPr id="53" name="Rectangle: Folded Corner 52"/>
            <p:cNvSpPr/>
            <p:nvPr/>
          </p:nvSpPr>
          <p:spPr>
            <a:xfrm>
              <a:off x="-2006929" y="1398573"/>
              <a:ext cx="2137870" cy="2855963"/>
            </a:xfrm>
            <a:prstGeom prst="foldedCorner">
              <a:avLst>
                <a:gd name="adj" fmla="val 2943"/>
              </a:avLst>
            </a:prstGeom>
            <a:solidFill>
              <a:schemeClr val="bg1"/>
            </a:solidFill>
            <a:ln w="127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55" name="Picture 54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-1953913" y="1586705"/>
              <a:ext cx="2031837" cy="199798"/>
            </a:xfrm>
            <a:prstGeom prst="rect">
              <a:avLst/>
            </a:prstGeom>
          </p:spPr>
        </p:pic>
        <p:pic>
          <p:nvPicPr>
            <p:cNvPr id="56" name="Picture 55"/>
            <p:cNvPicPr>
              <a:picLocks noChangeAspect="1"/>
            </p:cNvPicPr>
            <p:nvPr/>
          </p:nvPicPr>
          <p:blipFill rotWithShape="1">
            <a:blip r:embed="rId7"/>
            <a:srcRect b="16107"/>
            <a:stretch>
              <a:fillRect/>
            </a:stretch>
          </p:blipFill>
          <p:spPr>
            <a:xfrm>
              <a:off x="-1922231" y="1914950"/>
              <a:ext cx="1952156" cy="2125836"/>
            </a:xfrm>
            <a:prstGeom prst="rect">
              <a:avLst/>
            </a:prstGeom>
          </p:spPr>
        </p:pic>
      </p:grpSp>
      <p:grpSp>
        <p:nvGrpSpPr>
          <p:cNvPr id="63" name="Group 62"/>
          <p:cNvGrpSpPr/>
          <p:nvPr/>
        </p:nvGrpSpPr>
        <p:grpSpPr>
          <a:xfrm>
            <a:off x="4283567" y="1387071"/>
            <a:ext cx="2137870" cy="2855963"/>
            <a:chOff x="4618329" y="1019525"/>
            <a:chExt cx="2137870" cy="2855963"/>
          </a:xfrm>
        </p:grpSpPr>
        <p:sp>
          <p:nvSpPr>
            <p:cNvPr id="7" name="Rectangle: Folded Corner 6"/>
            <p:cNvSpPr/>
            <p:nvPr/>
          </p:nvSpPr>
          <p:spPr>
            <a:xfrm>
              <a:off x="4618329" y="1019525"/>
              <a:ext cx="2137870" cy="2855963"/>
            </a:xfrm>
            <a:prstGeom prst="foldedCorner">
              <a:avLst>
                <a:gd name="adj" fmla="val 2943"/>
              </a:avLst>
            </a:prstGeom>
            <a:solidFill>
              <a:schemeClr val="bg1"/>
            </a:solidFill>
            <a:ln w="127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62" name="Picture 61"/>
            <p:cNvPicPr>
              <a:picLocks noChangeAspect="1"/>
            </p:cNvPicPr>
            <p:nvPr/>
          </p:nvPicPr>
          <p:blipFill>
            <a:blip r:embed="rId8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67250" y="1068270"/>
              <a:ext cx="2031837" cy="2778355"/>
            </a:xfrm>
            <a:prstGeom prst="rect">
              <a:avLst/>
            </a:prstGeom>
          </p:spPr>
        </p:pic>
      </p:grpSp>
      <p:grpSp>
        <p:nvGrpSpPr>
          <p:cNvPr id="9" name="Group 8"/>
          <p:cNvGrpSpPr/>
          <p:nvPr/>
        </p:nvGrpSpPr>
        <p:grpSpPr>
          <a:xfrm>
            <a:off x="3071474" y="1565772"/>
            <a:ext cx="2137870" cy="2855963"/>
            <a:chOff x="4275353" y="1425153"/>
            <a:chExt cx="2137870" cy="2855963"/>
          </a:xfrm>
        </p:grpSpPr>
        <p:sp>
          <p:nvSpPr>
            <p:cNvPr id="10" name="Rectangle: Folded Corner 9"/>
            <p:cNvSpPr/>
            <p:nvPr/>
          </p:nvSpPr>
          <p:spPr>
            <a:xfrm>
              <a:off x="4275353" y="1425153"/>
              <a:ext cx="2137870" cy="2855963"/>
            </a:xfrm>
            <a:prstGeom prst="foldedCorner">
              <a:avLst>
                <a:gd name="adj" fmla="val 2943"/>
              </a:avLst>
            </a:prstGeom>
            <a:solidFill>
              <a:schemeClr val="bg1"/>
            </a:solidFill>
            <a:ln w="127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4281812" y="2300727"/>
              <a:ext cx="2115577" cy="86177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TW" sz="1000" b="1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Brief Report</a:t>
              </a:r>
              <a:endParaRPr lang="en-US" altLang="zh-TW" sz="1000" b="1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  <a:p>
              <a:pPr algn="ctr"/>
              <a:r>
                <a:rPr lang="en-US" altLang="zh-TW" sz="1000" b="1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on outcome</a:t>
              </a:r>
              <a:endParaRPr lang="en-US" altLang="zh-TW" sz="1000" b="1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  <a:p>
              <a:pPr algn="ctr"/>
              <a:r>
                <a:rPr lang="en-US" altLang="zh-TW" sz="1000" b="1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(e.g. </a:t>
              </a:r>
              <a:r>
                <a:rPr lang="en-US" sz="1000" b="1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number of participants, </a:t>
              </a:r>
              <a:endParaRPr lang="en-US" sz="1000" b="1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  <a:p>
              <a:pPr algn="ctr"/>
              <a:r>
                <a:rPr lang="en-US" sz="1000" b="1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photos, list of sponsors &amp; supporting organizations etc.)</a:t>
              </a:r>
              <a:endParaRPr lang="en-US" altLang="zh-TW" sz="1000" b="1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331597" y="1827352"/>
              <a:ext cx="2031837" cy="199798"/>
            </a:xfrm>
            <a:prstGeom prst="rect">
              <a:avLst/>
            </a:prstGeom>
          </p:spPr>
        </p:pic>
      </p:grpSp>
      <p:sp>
        <p:nvSpPr>
          <p:cNvPr id="66" name="TextBox 65"/>
          <p:cNvSpPr txBox="1"/>
          <p:nvPr/>
        </p:nvSpPr>
        <p:spPr>
          <a:xfrm>
            <a:off x="2679700" y="4474210"/>
            <a:ext cx="5958840" cy="250317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600" b="1" dirty="0"/>
              <a:t>Cover letter</a:t>
            </a:r>
            <a:r>
              <a:rPr lang="en-US" sz="1600" dirty="0"/>
              <a:t>: address to </a:t>
            </a:r>
            <a:r>
              <a:rPr lang="en-US" sz="1600" b="1" dirty="0"/>
              <a:t>HKJCF Chairman and Treasurer</a:t>
            </a:r>
            <a:endParaRPr lang="en-US" sz="1600" b="1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600" b="1" dirty="0"/>
              <a:t>Brief report on outcome </a:t>
            </a:r>
            <a:r>
              <a:rPr lang="en-US" sz="1600" dirty="0"/>
              <a:t>(e.g. number of participants, photos, list of sponsors &amp; supporting organizations etc.)</a:t>
            </a:r>
            <a:endParaRPr lang="en-US" sz="1600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600" dirty="0"/>
              <a:t>Project title in the Reimbursement Request must bear the same title used in the application.</a:t>
            </a:r>
            <a:endParaRPr lang="en-US" sz="1600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600" dirty="0"/>
              <a:t>Early submission will have earlier reimbursement.</a:t>
            </a:r>
            <a:endParaRPr lang="en-US" sz="1600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600" b="1" dirty="0">
                <a:solidFill>
                  <a:srgbClr val="FF0000"/>
                </a:solidFill>
              </a:rPr>
              <a:t>Foundation reserves the rights to discount the reimbursement amount for any discrepancy or improper protocol.</a:t>
            </a:r>
            <a:endParaRPr lang="en-US" sz="1600" b="1" dirty="0">
              <a:solidFill>
                <a:srgbClr val="FF0000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600" b="1" dirty="0">
                <a:solidFill>
                  <a:srgbClr val="FF0000"/>
                </a:solidFill>
              </a:rPr>
              <a:t>Late application will not be entertained. </a:t>
            </a:r>
            <a:endParaRPr lang="en-US" sz="1600" b="1" dirty="0">
              <a:solidFill>
                <a:srgbClr val="FF0000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sz="1600" dirty="0"/>
          </a:p>
        </p:txBody>
      </p:sp>
      <p:sp>
        <p:nvSpPr>
          <p:cNvPr id="39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7010400" y="6483100"/>
            <a:ext cx="2133600" cy="365125"/>
          </a:xfrm>
        </p:spPr>
        <p:txBody>
          <a:bodyPr/>
          <a:lstStyle/>
          <a:p>
            <a:fld id="{B82CCC60-E8CD-4174-8B1A-7DF615B22EEF}" type="slidenum">
              <a:rPr lang="en-US" smtClean="0"/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Picture 43"/>
          <p:cNvPicPr>
            <a:picLocks noChangeAspect="1"/>
          </p:cNvPicPr>
          <p:nvPr/>
        </p:nvPicPr>
        <p:blipFill rotWithShape="1">
          <a:blip r:embed="rId2"/>
          <a:srcRect r="11590" b="29945"/>
          <a:stretch>
            <a:fillRect/>
          </a:stretch>
        </p:blipFill>
        <p:spPr>
          <a:xfrm>
            <a:off x="2114070" y="2000127"/>
            <a:ext cx="5353809" cy="3180317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sp>
        <p:nvSpPr>
          <p:cNvPr id="49" name="Rectangle 48"/>
          <p:cNvSpPr/>
          <p:nvPr/>
        </p:nvSpPr>
        <p:spPr>
          <a:xfrm>
            <a:off x="1386231" y="1228400"/>
            <a:ext cx="69174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US" sz="2400" b="1" dirty="0">
                <a:solidFill>
                  <a:srgbClr val="2597FF"/>
                </a:solidFill>
              </a:rPr>
              <a:t>Softcopy only: </a:t>
            </a:r>
            <a:r>
              <a:rPr lang="en-US" sz="2400" dirty="0"/>
              <a:t>submit via Backend System &amp; email to hkjcfoundation@gmail.com</a:t>
            </a:r>
            <a:endParaRPr lang="en-US" sz="2400" dirty="0"/>
          </a:p>
        </p:txBody>
      </p:sp>
      <p:sp>
        <p:nvSpPr>
          <p:cNvPr id="50" name="Rectangle 49"/>
          <p:cNvSpPr/>
          <p:nvPr/>
        </p:nvSpPr>
        <p:spPr>
          <a:xfrm>
            <a:off x="208096" y="786690"/>
            <a:ext cx="7179310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chemeClr val="tx2">
                    <a:lumMod val="50000"/>
                  </a:schemeClr>
                </a:solidFill>
              </a:rPr>
              <a:t>Reimbursement Request should be made before </a:t>
            </a:r>
            <a:r>
              <a:rPr lang="en-US" sz="2400" b="1" dirty="0">
                <a:solidFill>
                  <a:srgbClr val="FF0000"/>
                </a:solidFill>
              </a:rPr>
              <a:t>28 Feb 2026</a:t>
            </a:r>
            <a:endParaRPr lang="en-US" sz="2000" b="1" dirty="0">
              <a:solidFill>
                <a:srgbClr val="FF0000"/>
              </a:solidFill>
            </a:endParaRPr>
          </a:p>
        </p:txBody>
      </p:sp>
      <p:grpSp>
        <p:nvGrpSpPr>
          <p:cNvPr id="52" name="Group 51"/>
          <p:cNvGrpSpPr/>
          <p:nvPr/>
        </p:nvGrpSpPr>
        <p:grpSpPr>
          <a:xfrm>
            <a:off x="1976015" y="5345566"/>
            <a:ext cx="6635420" cy="1320096"/>
            <a:chOff x="-3034144" y="5077763"/>
            <a:chExt cx="6711008" cy="1320096"/>
          </a:xfrm>
        </p:grpSpPr>
        <p:sp>
          <p:nvSpPr>
            <p:cNvPr id="54" name="Rectangle: Rounded Corners 53"/>
            <p:cNvSpPr/>
            <p:nvPr/>
          </p:nvSpPr>
          <p:spPr>
            <a:xfrm>
              <a:off x="-3034144" y="5077763"/>
              <a:ext cx="6711008" cy="1320096"/>
            </a:xfrm>
            <a:prstGeom prst="roundRect">
              <a:avLst/>
            </a:prstGeom>
            <a:solidFill>
              <a:schemeClr val="bg1"/>
            </a:solidFill>
            <a:ln cmpd="thickThin">
              <a:solidFill>
                <a:srgbClr val="FE8602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61" name="Picture 60"/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7F7F7"/>
                </a:clrFrom>
                <a:clrTo>
                  <a:srgbClr val="F7F7F7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-3034144" y="5077763"/>
              <a:ext cx="1232318" cy="1308656"/>
            </a:xfrm>
            <a:prstGeom prst="rect">
              <a:avLst/>
            </a:prstGeom>
          </p:spPr>
        </p:pic>
        <p:sp>
          <p:nvSpPr>
            <p:cNvPr id="64" name="內容版面配置區 5"/>
            <p:cNvSpPr txBox="1"/>
            <p:nvPr/>
          </p:nvSpPr>
          <p:spPr>
            <a:xfrm>
              <a:off x="-1801825" y="5273976"/>
              <a:ext cx="5378222" cy="916230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2">
                      <a:lumMod val="50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2800" kern="1200">
                  <a:solidFill>
                    <a:schemeClr val="tx2">
                      <a:lumMod val="50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2">
                      <a:lumMod val="50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2000" kern="1200">
                  <a:solidFill>
                    <a:schemeClr val="tx2">
                      <a:lumMod val="50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2000" kern="1200">
                  <a:solidFill>
                    <a:schemeClr val="tx2">
                      <a:lumMod val="50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en-US" altLang="zh-TW" sz="2400" dirty="0"/>
                <a:t>Direct deposit to applicant’s bank account if reimbursement is approved</a:t>
              </a:r>
              <a:endParaRPr lang="en-US" altLang="zh-TW" sz="2400" dirty="0"/>
            </a:p>
          </p:txBody>
        </p:sp>
      </p:grpSp>
      <p:sp>
        <p:nvSpPr>
          <p:cNvPr id="65" name="Title 3"/>
          <p:cNvSpPr>
            <a:spLocks noGrp="1"/>
          </p:cNvSpPr>
          <p:nvPr>
            <p:ph type="title"/>
          </p:nvPr>
        </p:nvSpPr>
        <p:spPr>
          <a:xfrm>
            <a:off x="0" y="95250"/>
            <a:ext cx="9144000" cy="763525"/>
          </a:xfrm>
        </p:spPr>
        <p:txBody>
          <a:bodyPr>
            <a:normAutofit/>
          </a:bodyPr>
          <a:lstStyle/>
          <a:p>
            <a:pPr algn="ctr"/>
            <a:r>
              <a:rPr lang="en-US" altLang="zh-TW" b="1" dirty="0"/>
              <a:t>Treasury &amp; Finance </a:t>
            </a:r>
            <a:endParaRPr lang="en-US" b="1" dirty="0"/>
          </a:p>
        </p:txBody>
      </p:sp>
      <p:sp>
        <p:nvSpPr>
          <p:cNvPr id="14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7010400" y="6483100"/>
            <a:ext cx="2133600" cy="365125"/>
          </a:xfrm>
        </p:spPr>
        <p:txBody>
          <a:bodyPr/>
          <a:lstStyle/>
          <a:p>
            <a:fld id="{B82CCC60-E8CD-4174-8B1A-7DF615B22EEF}" type="slidenum">
              <a:rPr lang="en-US" smtClean="0"/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: Folded Corner 5"/>
          <p:cNvSpPr/>
          <p:nvPr/>
        </p:nvSpPr>
        <p:spPr>
          <a:xfrm>
            <a:off x="339840" y="1227325"/>
            <a:ext cx="8660605" cy="4242649"/>
          </a:xfrm>
          <a:prstGeom prst="foldedCorner">
            <a:avLst>
              <a:gd name="adj" fmla="val 10584"/>
            </a:avLst>
          </a:prstGeom>
          <a:solidFill>
            <a:schemeClr val="bg1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標題 1"/>
          <p:cNvSpPr>
            <a:spLocks noGrp="1"/>
          </p:cNvSpPr>
          <p:nvPr>
            <p:ph type="title"/>
          </p:nvPr>
        </p:nvSpPr>
        <p:spPr>
          <a:xfrm>
            <a:off x="0" y="374650"/>
            <a:ext cx="9144000" cy="763588"/>
          </a:xfrm>
        </p:spPr>
        <p:txBody>
          <a:bodyPr>
            <a:normAutofit fontScale="90000"/>
          </a:bodyPr>
          <a:lstStyle/>
          <a:p>
            <a:pPr algn="ctr"/>
            <a:r>
              <a:rPr lang="en-US" altLang="zh-TW" b="1" dirty="0"/>
              <a:t>Reimbursement Request to HKJCF</a:t>
            </a:r>
            <a:br>
              <a:rPr lang="en-US" altLang="zh-TW" b="1" dirty="0"/>
            </a:br>
            <a:r>
              <a:rPr lang="en-US" altLang="zh-TW" b="1" dirty="0"/>
              <a:t>Submission Procedures</a:t>
            </a:r>
            <a:endParaRPr lang="zh-TW" altLang="en-US" dirty="0"/>
          </a:p>
        </p:txBody>
      </p:sp>
      <p:sp>
        <p:nvSpPr>
          <p:cNvPr id="9" name="內容版面配置區 2"/>
          <p:cNvSpPr>
            <a:spLocks noGrp="1"/>
          </p:cNvSpPr>
          <p:nvPr>
            <p:ph idx="1"/>
          </p:nvPr>
        </p:nvSpPr>
        <p:spPr>
          <a:xfrm>
            <a:off x="339840" y="1261400"/>
            <a:ext cx="3970331" cy="3585771"/>
          </a:xfrm>
        </p:spPr>
        <p:txBody>
          <a:bodyPr>
            <a:normAutofit fontScale="32500" lnSpcReduction="20000"/>
          </a:bodyPr>
          <a:lstStyle/>
          <a:p>
            <a:pPr marL="0" indent="0">
              <a:buNone/>
            </a:pPr>
            <a:r>
              <a:rPr lang="en-US" altLang="zh-TW" b="1" dirty="0">
                <a:solidFill>
                  <a:srgbClr val="1A1A1A"/>
                </a:solidFill>
              </a:rPr>
              <a:t>For those who have applied HKJCF funding, please follow the below procedures for reimbursement:</a:t>
            </a:r>
            <a:endParaRPr lang="en-US" altLang="zh-TW" b="1" dirty="0">
              <a:solidFill>
                <a:srgbClr val="1A1A1A"/>
              </a:solidFill>
            </a:endParaRPr>
          </a:p>
          <a:p>
            <a:pPr marL="0" indent="0">
              <a:buNone/>
            </a:pPr>
            <a:endParaRPr lang="en-US" altLang="zh-TW" b="1" dirty="0">
              <a:solidFill>
                <a:srgbClr val="1A1A1A"/>
              </a:solidFill>
            </a:endParaRPr>
          </a:p>
          <a:p>
            <a:pPr marL="0" indent="0">
              <a:buNone/>
            </a:pPr>
            <a:r>
              <a:rPr lang="en-US" altLang="zh-TW" dirty="0">
                <a:solidFill>
                  <a:srgbClr val="1A1A1A"/>
                </a:solidFill>
              </a:rPr>
              <a:t>1) Prepare cover letter to HKJCF members (</a:t>
            </a:r>
            <a:r>
              <a:rPr lang="en-US" altLang="zh-TW" dirty="0" err="1">
                <a:solidFill>
                  <a:srgbClr val="1A1A1A"/>
                </a:solidFill>
              </a:rPr>
              <a:t>pls</a:t>
            </a:r>
            <a:r>
              <a:rPr lang="en-US" altLang="zh-TW" dirty="0">
                <a:solidFill>
                  <a:srgbClr val="1A1A1A"/>
                </a:solidFill>
              </a:rPr>
              <a:t> refer to note 1)</a:t>
            </a:r>
            <a:endParaRPr lang="en-US" altLang="zh-TW" dirty="0">
              <a:solidFill>
                <a:srgbClr val="1A1A1A"/>
              </a:solidFill>
            </a:endParaRPr>
          </a:p>
          <a:p>
            <a:pPr marL="0" indent="0">
              <a:buNone/>
            </a:pPr>
            <a:r>
              <a:rPr lang="en-US" altLang="zh-TW" dirty="0">
                <a:solidFill>
                  <a:srgbClr val="1A1A1A"/>
                </a:solidFill>
              </a:rPr>
              <a:t>- cover letter should be: (a) duly signed by the LOM President (NOM:</a:t>
            </a:r>
            <a:endParaRPr lang="en-US" altLang="zh-TW" dirty="0">
              <a:solidFill>
                <a:srgbClr val="1A1A1A"/>
              </a:solidFill>
            </a:endParaRPr>
          </a:p>
          <a:p>
            <a:pPr marL="0" indent="0">
              <a:buNone/>
            </a:pPr>
            <a:r>
              <a:rPr lang="en-US" altLang="zh-TW" dirty="0">
                <a:solidFill>
                  <a:srgbClr val="1A1A1A"/>
                </a:solidFill>
              </a:rPr>
              <a:t>Supervising Officers) with the claim amount specified (shall not over the approved amount) and </a:t>
            </a:r>
            <a:r>
              <a:rPr lang="en-US" altLang="zh-TW" dirty="0" err="1">
                <a:solidFill>
                  <a:srgbClr val="1A1A1A"/>
                </a:solidFill>
              </a:rPr>
              <a:t>cheque</a:t>
            </a:r>
            <a:r>
              <a:rPr lang="en-US" altLang="zh-TW" dirty="0">
                <a:solidFill>
                  <a:srgbClr val="1A1A1A"/>
                </a:solidFill>
              </a:rPr>
              <a:t> payable (i.e. account name of the LOM/NOM)</a:t>
            </a:r>
            <a:endParaRPr lang="en-US" altLang="zh-TW" dirty="0">
              <a:solidFill>
                <a:srgbClr val="1A1A1A"/>
              </a:solidFill>
            </a:endParaRPr>
          </a:p>
          <a:p>
            <a:pPr marL="0" indent="0">
              <a:buNone/>
            </a:pPr>
            <a:endParaRPr lang="en-US" altLang="zh-TW" dirty="0">
              <a:solidFill>
                <a:srgbClr val="1A1A1A"/>
              </a:solidFill>
            </a:endParaRPr>
          </a:p>
          <a:p>
            <a:pPr marL="0" indent="0">
              <a:buNone/>
            </a:pPr>
            <a:r>
              <a:rPr lang="en-US" altLang="zh-TW" dirty="0">
                <a:solidFill>
                  <a:srgbClr val="1A1A1A"/>
                </a:solidFill>
              </a:rPr>
              <a:t>2) Prepare brief report on project outcome with some photos</a:t>
            </a:r>
            <a:endParaRPr lang="en-US" altLang="zh-TW" dirty="0">
              <a:solidFill>
                <a:srgbClr val="1A1A1A"/>
              </a:solidFill>
            </a:endParaRPr>
          </a:p>
          <a:p>
            <a:pPr marL="0" indent="0">
              <a:buNone/>
            </a:pPr>
            <a:endParaRPr lang="en-US" altLang="zh-TW" dirty="0">
              <a:solidFill>
                <a:srgbClr val="1A1A1A"/>
              </a:solidFill>
            </a:endParaRPr>
          </a:p>
          <a:p>
            <a:pPr marL="0" indent="0">
              <a:buNone/>
            </a:pPr>
            <a:r>
              <a:rPr lang="en-US" altLang="zh-TW" dirty="0">
                <a:solidFill>
                  <a:srgbClr val="1A1A1A"/>
                </a:solidFill>
              </a:rPr>
              <a:t>3) Attach adopted financial report (I/E) for the project, with proper</a:t>
            </a:r>
            <a:endParaRPr lang="en-US" altLang="zh-TW" dirty="0">
              <a:solidFill>
                <a:srgbClr val="1A1A1A"/>
              </a:solidFill>
            </a:endParaRPr>
          </a:p>
          <a:p>
            <a:pPr marL="0" indent="0">
              <a:buNone/>
            </a:pPr>
            <a:r>
              <a:rPr lang="en-US" altLang="zh-TW" dirty="0">
                <a:solidFill>
                  <a:srgbClr val="1A1A1A"/>
                </a:solidFill>
              </a:rPr>
              <a:t>signatures of the project treasurer, project chairman and LOM treasurer or</a:t>
            </a:r>
            <a:endParaRPr lang="en-US" altLang="zh-TW" dirty="0">
              <a:solidFill>
                <a:srgbClr val="1A1A1A"/>
              </a:solidFill>
            </a:endParaRPr>
          </a:p>
          <a:p>
            <a:pPr marL="0" indent="0">
              <a:buNone/>
            </a:pPr>
            <a:r>
              <a:rPr lang="en-US" altLang="zh-TW" dirty="0">
                <a:solidFill>
                  <a:srgbClr val="1A1A1A"/>
                </a:solidFill>
              </a:rPr>
              <a:t>project supervising officer (as appropriate)</a:t>
            </a:r>
            <a:endParaRPr lang="en-US" altLang="zh-TW" dirty="0">
              <a:solidFill>
                <a:srgbClr val="1A1A1A"/>
              </a:solidFill>
            </a:endParaRPr>
          </a:p>
          <a:p>
            <a:pPr marL="0" indent="0">
              <a:buNone/>
            </a:pPr>
            <a:endParaRPr lang="en-US" altLang="zh-TW" dirty="0">
              <a:solidFill>
                <a:srgbClr val="1A1A1A"/>
              </a:solidFill>
            </a:endParaRPr>
          </a:p>
          <a:p>
            <a:pPr marL="0" indent="0">
              <a:buNone/>
            </a:pPr>
            <a:r>
              <a:rPr lang="en-US" altLang="zh-TW" dirty="0">
                <a:solidFill>
                  <a:srgbClr val="1A1A1A"/>
                </a:solidFill>
              </a:rPr>
              <a:t>4) Prepare Form of Acknowledgement to HKJCF</a:t>
            </a:r>
            <a:endParaRPr lang="en-US" altLang="zh-TW" dirty="0">
              <a:solidFill>
                <a:srgbClr val="1A1A1A"/>
              </a:solidFill>
            </a:endParaRPr>
          </a:p>
          <a:p>
            <a:pPr marL="0" indent="0">
              <a:buNone/>
            </a:pPr>
            <a:endParaRPr lang="en-US" altLang="zh-TW" b="1" i="1" dirty="0">
              <a:solidFill>
                <a:srgbClr val="1A1A1A"/>
              </a:solidFill>
            </a:endParaRPr>
          </a:p>
          <a:p>
            <a:pPr marL="0" indent="0">
              <a:buNone/>
            </a:pPr>
            <a:r>
              <a:rPr lang="en-US" altLang="zh-TW" b="1" i="1" dirty="0">
                <a:solidFill>
                  <a:srgbClr val="1A1A1A"/>
                </a:solidFill>
              </a:rPr>
              <a:t>For (1) to (4) called as "Reimbursement Request"</a:t>
            </a:r>
            <a:endParaRPr lang="en-US" altLang="zh-TW" b="1" i="1" dirty="0">
              <a:solidFill>
                <a:srgbClr val="1A1A1A"/>
              </a:solidFill>
            </a:endParaRPr>
          </a:p>
          <a:p>
            <a:pPr marL="0" indent="0">
              <a:buNone/>
            </a:pPr>
            <a:endParaRPr lang="en-US" altLang="zh-TW" dirty="0">
              <a:solidFill>
                <a:srgbClr val="1A1A1A"/>
              </a:solidFill>
            </a:endParaRPr>
          </a:p>
          <a:p>
            <a:pPr marL="0" indent="0">
              <a:buNone/>
            </a:pPr>
            <a:r>
              <a:rPr lang="en-US" altLang="zh-TW" dirty="0">
                <a:solidFill>
                  <a:srgbClr val="1A1A1A"/>
                </a:solidFill>
              </a:rPr>
              <a:t>5) Submit electronic copies of the Reimbursement Request (1 PDF file) via</a:t>
            </a:r>
            <a:endParaRPr lang="en-US" altLang="zh-TW" dirty="0">
              <a:solidFill>
                <a:srgbClr val="1A1A1A"/>
              </a:solidFill>
            </a:endParaRPr>
          </a:p>
          <a:p>
            <a:pPr marL="0" indent="0">
              <a:buNone/>
            </a:pPr>
            <a:r>
              <a:rPr lang="en-US" altLang="zh-TW" dirty="0">
                <a:solidFill>
                  <a:srgbClr val="1A1A1A"/>
                </a:solidFill>
              </a:rPr>
              <a:t>JCIHK's website "Backend Management System" to all HKJCF Board</a:t>
            </a:r>
            <a:endParaRPr lang="en-US" altLang="zh-TW" dirty="0">
              <a:solidFill>
                <a:srgbClr val="1A1A1A"/>
              </a:solidFill>
            </a:endParaRPr>
          </a:p>
          <a:p>
            <a:pPr marL="0" indent="0">
              <a:buNone/>
            </a:pPr>
            <a:r>
              <a:rPr lang="en-US" altLang="zh-TW" dirty="0">
                <a:solidFill>
                  <a:srgbClr val="1A1A1A"/>
                </a:solidFill>
              </a:rPr>
              <a:t>Members</a:t>
            </a:r>
            <a:endParaRPr lang="en-US" altLang="zh-TW" dirty="0">
              <a:solidFill>
                <a:srgbClr val="1A1A1A"/>
              </a:solidFill>
            </a:endParaRPr>
          </a:p>
          <a:p>
            <a:pPr marL="0" indent="0">
              <a:buNone/>
            </a:pPr>
            <a:endParaRPr lang="en-US" altLang="zh-TW" dirty="0">
              <a:solidFill>
                <a:srgbClr val="1A1A1A"/>
              </a:solidFill>
            </a:endParaRPr>
          </a:p>
          <a:p>
            <a:pPr marL="0" indent="0">
              <a:buNone/>
            </a:pPr>
            <a:r>
              <a:rPr lang="en-US" altLang="zh-TW" dirty="0">
                <a:solidFill>
                  <a:srgbClr val="1A1A1A"/>
                </a:solidFill>
              </a:rPr>
              <a:t>6) Deposit the original hard copy to Chamber Office's HKJCF mail box</a:t>
            </a:r>
            <a:endParaRPr lang="en-US" altLang="zh-TW" dirty="0">
              <a:solidFill>
                <a:srgbClr val="1A1A1A"/>
              </a:solidFill>
            </a:endParaRPr>
          </a:p>
          <a:p>
            <a:pPr marL="0" indent="0">
              <a:buNone/>
            </a:pPr>
            <a:r>
              <a:rPr lang="en-US" altLang="zh-TW" dirty="0">
                <a:solidFill>
                  <a:srgbClr val="1A1A1A"/>
                </a:solidFill>
              </a:rPr>
              <a:t>(attention: HKJCF). The envelope should be marked as </a:t>
            </a:r>
            <a:r>
              <a:rPr lang="en-US" altLang="zh-TW" i="1" dirty="0">
                <a:solidFill>
                  <a:srgbClr val="1A1A1A"/>
                </a:solidFill>
              </a:rPr>
              <a:t>(</a:t>
            </a:r>
            <a:r>
              <a:rPr lang="en-US" altLang="zh-TW" i="1" dirty="0" err="1">
                <a:solidFill>
                  <a:srgbClr val="1A1A1A"/>
                </a:solidFill>
              </a:rPr>
              <a:t>Re:HKJCF</a:t>
            </a:r>
            <a:r>
              <a:rPr lang="en-US" altLang="zh-TW" i="1" dirty="0">
                <a:solidFill>
                  <a:srgbClr val="1A1A1A"/>
                </a:solidFill>
              </a:rPr>
              <a:t> - Mark</a:t>
            </a:r>
            <a:endParaRPr lang="en-US" altLang="zh-TW" i="1" dirty="0">
              <a:solidFill>
                <a:srgbClr val="1A1A1A"/>
              </a:solidFill>
            </a:endParaRPr>
          </a:p>
          <a:p>
            <a:pPr marL="0" indent="0">
              <a:buNone/>
            </a:pPr>
            <a:r>
              <a:rPr lang="en-US" altLang="zh-TW" i="1" dirty="0">
                <a:solidFill>
                  <a:srgbClr val="1A1A1A"/>
                </a:solidFill>
              </a:rPr>
              <a:t>Your LOM name: Project Name)</a:t>
            </a:r>
            <a:endParaRPr lang="en-US" altLang="zh-TW" i="1" dirty="0">
              <a:solidFill>
                <a:srgbClr val="1A1A1A"/>
              </a:solidFill>
            </a:endParaRPr>
          </a:p>
          <a:p>
            <a:pPr marL="0" indent="0">
              <a:buNone/>
            </a:pPr>
            <a:endParaRPr lang="en-US" altLang="zh-TW" b="1" dirty="0">
              <a:solidFill>
                <a:srgbClr val="1A1A1A"/>
              </a:solidFill>
            </a:endParaRPr>
          </a:p>
        </p:txBody>
      </p:sp>
      <p:sp>
        <p:nvSpPr>
          <p:cNvPr id="10" name="矩形 9"/>
          <p:cNvSpPr/>
          <p:nvPr/>
        </p:nvSpPr>
        <p:spPr>
          <a:xfrm>
            <a:off x="4491377" y="1227325"/>
            <a:ext cx="4428445" cy="27456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600"/>
              </a:lnSpc>
            </a:pPr>
            <a:r>
              <a:rPr lang="en-US" altLang="zh-TW" sz="1100" b="1" dirty="0">
                <a:solidFill>
                  <a:srgbClr val="1A1A1A"/>
                </a:solidFill>
              </a:rPr>
              <a:t>Few things you have to take note:</a:t>
            </a:r>
            <a:endParaRPr lang="en-US" altLang="zh-TW" sz="1100" b="1" dirty="0">
              <a:solidFill>
                <a:srgbClr val="1A1A1A"/>
              </a:solidFill>
            </a:endParaRPr>
          </a:p>
          <a:p>
            <a:pPr>
              <a:lnSpc>
                <a:spcPts val="1600"/>
              </a:lnSpc>
            </a:pPr>
            <a:r>
              <a:rPr lang="en-US" altLang="zh-TW" sz="1000" dirty="0">
                <a:solidFill>
                  <a:srgbClr val="1A1A1A"/>
                </a:solidFill>
              </a:rPr>
              <a:t>1</a:t>
            </a:r>
            <a:r>
              <a:rPr lang="en-US" altLang="zh-TW" sz="1100" dirty="0">
                <a:solidFill>
                  <a:srgbClr val="1A1A1A"/>
                </a:solidFill>
              </a:rPr>
              <a:t>) Cover letter - please address to HKJCF Chairman Senator Eric Tang and Treasurer Senator Stanley Ng</a:t>
            </a:r>
            <a:endParaRPr lang="en-US" altLang="zh-TW" sz="1100" dirty="0">
              <a:solidFill>
                <a:srgbClr val="1A1A1A"/>
              </a:solidFill>
            </a:endParaRPr>
          </a:p>
          <a:p>
            <a:pPr>
              <a:lnSpc>
                <a:spcPts val="1600"/>
              </a:lnSpc>
            </a:pPr>
            <a:r>
              <a:rPr lang="en-US" altLang="zh-TW" sz="1100" dirty="0">
                <a:solidFill>
                  <a:srgbClr val="1A1A1A"/>
                </a:solidFill>
              </a:rPr>
              <a:t>2) Brief report on project outcome (e.g. number of participants, photos,</a:t>
            </a:r>
            <a:endParaRPr lang="en-US" altLang="zh-TW" sz="1100" dirty="0">
              <a:solidFill>
                <a:srgbClr val="1A1A1A"/>
              </a:solidFill>
            </a:endParaRPr>
          </a:p>
          <a:p>
            <a:pPr>
              <a:lnSpc>
                <a:spcPts val="1600"/>
              </a:lnSpc>
            </a:pPr>
            <a:r>
              <a:rPr lang="en-US" altLang="zh-TW" sz="1100" dirty="0">
                <a:solidFill>
                  <a:srgbClr val="1A1A1A"/>
                </a:solidFill>
              </a:rPr>
              <a:t>supporting organizations name </a:t>
            </a:r>
            <a:r>
              <a:rPr lang="en-US" altLang="zh-TW" sz="1100" dirty="0" err="1">
                <a:solidFill>
                  <a:srgbClr val="1A1A1A"/>
                </a:solidFill>
              </a:rPr>
              <a:t>etc</a:t>
            </a:r>
            <a:r>
              <a:rPr lang="en-US" altLang="zh-TW" sz="1100" dirty="0">
                <a:solidFill>
                  <a:srgbClr val="1A1A1A"/>
                </a:solidFill>
              </a:rPr>
              <a:t>)</a:t>
            </a:r>
            <a:endParaRPr lang="en-US" altLang="zh-TW" sz="1100" dirty="0">
              <a:solidFill>
                <a:srgbClr val="1A1A1A"/>
              </a:solidFill>
            </a:endParaRPr>
          </a:p>
          <a:p>
            <a:pPr>
              <a:lnSpc>
                <a:spcPts val="1600"/>
              </a:lnSpc>
            </a:pPr>
            <a:r>
              <a:rPr lang="en-US" altLang="zh-TW" sz="1100" dirty="0">
                <a:solidFill>
                  <a:srgbClr val="1A1A1A"/>
                </a:solidFill>
              </a:rPr>
              <a:t>3) Project title in the Reimbursement Request must bear the same title used in your application</a:t>
            </a:r>
            <a:endParaRPr lang="en-US" altLang="zh-TW" sz="1100" dirty="0">
              <a:solidFill>
                <a:srgbClr val="1A1A1A"/>
              </a:solidFill>
            </a:endParaRPr>
          </a:p>
          <a:p>
            <a:pPr>
              <a:lnSpc>
                <a:spcPts val="1600"/>
              </a:lnSpc>
            </a:pPr>
            <a:r>
              <a:rPr lang="en-US" altLang="zh-TW" sz="1100" dirty="0">
                <a:solidFill>
                  <a:srgbClr val="1A1A1A"/>
                </a:solidFill>
              </a:rPr>
              <a:t>4) Late application will not be entertained.</a:t>
            </a:r>
            <a:endParaRPr lang="en-US" altLang="zh-TW" sz="1100" dirty="0">
              <a:solidFill>
                <a:srgbClr val="1A1A1A"/>
              </a:solidFill>
            </a:endParaRPr>
          </a:p>
          <a:p>
            <a:pPr>
              <a:lnSpc>
                <a:spcPts val="1600"/>
              </a:lnSpc>
            </a:pPr>
            <a:endParaRPr lang="en-US" altLang="zh-TW" sz="1100" dirty="0">
              <a:solidFill>
                <a:srgbClr val="0000FF"/>
              </a:solidFill>
            </a:endParaRPr>
          </a:p>
          <a:p>
            <a:pPr>
              <a:lnSpc>
                <a:spcPts val="1600"/>
              </a:lnSpc>
            </a:pPr>
            <a:r>
              <a:rPr lang="en-US" altLang="zh-TW" sz="1100" dirty="0">
                <a:solidFill>
                  <a:srgbClr val="0000FF"/>
                </a:solidFill>
              </a:rPr>
              <a:t>All LOMs should submit their Reimbursement Request, Brief report and adopted I/E via Backend System (softcopy) and email to hkjcfoundation@gmail.com </a:t>
            </a:r>
            <a:r>
              <a:rPr lang="en-US" altLang="zh-TW" sz="1100" b="1" dirty="0">
                <a:solidFill>
                  <a:srgbClr val="0000FF"/>
                </a:solidFill>
              </a:rPr>
              <a:t>before 28 Feb 2025. We do not allow late submission.</a:t>
            </a:r>
            <a:endParaRPr lang="en-US" altLang="zh-TW" sz="1100" dirty="0">
              <a:solidFill>
                <a:srgbClr val="0000FF"/>
              </a:solidFill>
            </a:endParaRPr>
          </a:p>
        </p:txBody>
      </p:sp>
      <p:cxnSp>
        <p:nvCxnSpPr>
          <p:cNvPr id="16" name="Connector: Elbow 15"/>
          <p:cNvCxnSpPr>
            <a:stCxn id="12" idx="3"/>
          </p:cNvCxnSpPr>
          <p:nvPr/>
        </p:nvCxnSpPr>
        <p:spPr>
          <a:xfrm flipV="1">
            <a:off x="4284475" y="5469974"/>
            <a:ext cx="1661870" cy="1002604"/>
          </a:xfrm>
          <a:prstGeom prst="bentConnector3">
            <a:avLst>
              <a:gd name="adj1" fmla="val 99386"/>
            </a:avLst>
          </a:prstGeom>
          <a:noFill/>
          <a:ln cmpd="thickThin">
            <a:solidFill>
              <a:srgbClr val="FE8602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20" name="TextBox 19"/>
          <p:cNvSpPr txBox="1"/>
          <p:nvPr/>
        </p:nvSpPr>
        <p:spPr>
          <a:xfrm>
            <a:off x="4289570" y="5887803"/>
            <a:ext cx="181457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Reimbursement </a:t>
            </a:r>
            <a:endParaRPr lang="en-US" sz="1600" dirty="0"/>
          </a:p>
          <a:p>
            <a:r>
              <a:rPr lang="en-US" sz="1600" dirty="0"/>
              <a:t>Request to HKJCF</a:t>
            </a:r>
            <a:endParaRPr lang="en-US" sz="1600" dirty="0"/>
          </a:p>
        </p:txBody>
      </p:sp>
      <p:grpSp>
        <p:nvGrpSpPr>
          <p:cNvPr id="23" name="Group 22"/>
          <p:cNvGrpSpPr/>
          <p:nvPr/>
        </p:nvGrpSpPr>
        <p:grpSpPr>
          <a:xfrm>
            <a:off x="1162378" y="4823168"/>
            <a:ext cx="2920454" cy="2066375"/>
            <a:chOff x="1182815" y="4655100"/>
            <a:chExt cx="2920454" cy="2066375"/>
          </a:xfrm>
        </p:grpSpPr>
        <p:pic>
          <p:nvPicPr>
            <p:cNvPr id="11" name="Picture 10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182815" y="4831163"/>
              <a:ext cx="2920454" cy="1890312"/>
            </a:xfrm>
            <a:prstGeom prst="rect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</p:pic>
        <p:sp>
          <p:nvSpPr>
            <p:cNvPr id="22" name="Rectangle 21"/>
            <p:cNvSpPr/>
            <p:nvPr/>
          </p:nvSpPr>
          <p:spPr>
            <a:xfrm>
              <a:off x="1666610" y="4708065"/>
              <a:ext cx="1973305" cy="20184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Rectangle 20"/>
            <p:cNvSpPr/>
            <p:nvPr/>
          </p:nvSpPr>
          <p:spPr>
            <a:xfrm>
              <a:off x="1658599" y="4655100"/>
              <a:ext cx="1989327" cy="307777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lang="en-US" sz="1400" dirty="0">
                  <a:solidFill>
                    <a:srgbClr val="0097CC"/>
                  </a:solidFill>
                </a:rPr>
                <a:t>www.hkjcfoundation.org</a:t>
              </a:r>
              <a:endParaRPr lang="en-US" sz="1400" dirty="0">
                <a:solidFill>
                  <a:srgbClr val="0097CC"/>
                </a:solidFill>
              </a:endParaRPr>
            </a:p>
          </p:txBody>
        </p:sp>
      </p:grpSp>
      <p:sp>
        <p:nvSpPr>
          <p:cNvPr id="12" name="Rectangle 11"/>
          <p:cNvSpPr/>
          <p:nvPr/>
        </p:nvSpPr>
        <p:spPr>
          <a:xfrm>
            <a:off x="3211270" y="6372664"/>
            <a:ext cx="1073205" cy="199828"/>
          </a:xfrm>
          <a:prstGeom prst="rect">
            <a:avLst/>
          </a:prstGeom>
          <a:noFill/>
          <a:ln cmpd="thickThin">
            <a:solidFill>
              <a:srgbClr val="FE8602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7010400" y="6483100"/>
            <a:ext cx="2133600" cy="365125"/>
          </a:xfrm>
        </p:spPr>
        <p:txBody>
          <a:bodyPr/>
          <a:lstStyle/>
          <a:p>
            <a:fld id="{B82CCC60-E8CD-4174-8B1A-7DF615B22EEF}" type="slidenum">
              <a:rPr lang="en-US" smtClean="0"/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內容版面配置區 5"/>
          <p:cNvSpPr>
            <a:spLocks noGrp="1"/>
          </p:cNvSpPr>
          <p:nvPr>
            <p:ph idx="1"/>
          </p:nvPr>
        </p:nvSpPr>
        <p:spPr>
          <a:xfrm>
            <a:off x="3859275" y="4295040"/>
            <a:ext cx="4861160" cy="91562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altLang="zh-TW" sz="4800" b="1" i="1" dirty="0">
                <a:latin typeface="Arial Rounded MT Bold" panose="020F0704030504030204" pitchFamily="34" charset="0"/>
              </a:rPr>
              <a:t>THANK YOU! </a:t>
            </a:r>
            <a:endParaRPr lang="zh-TW" altLang="en-US" sz="4800" b="1" i="1" dirty="0">
              <a:latin typeface="Arial Rounded MT Bold" panose="020F0704030504030204" pitchFamily="34" charset="0"/>
            </a:endParaRPr>
          </a:p>
        </p:txBody>
      </p:sp>
      <p:sp>
        <p:nvSpPr>
          <p:cNvPr id="4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7010400" y="6483100"/>
            <a:ext cx="2133600" cy="365125"/>
          </a:xfrm>
        </p:spPr>
        <p:txBody>
          <a:bodyPr/>
          <a:lstStyle/>
          <a:p>
            <a:fld id="{B82CCC60-E8CD-4174-8B1A-7DF615B22EEF}" type="slidenum">
              <a:rPr lang="en-US" smtClean="0"/>
            </a:fld>
            <a:endParaRPr lang="en-US" dirty="0"/>
          </a:p>
        </p:txBody>
      </p:sp>
      <p:pic>
        <p:nvPicPr>
          <p:cNvPr id="5" name="圖片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9295" y="527605"/>
            <a:ext cx="4275740" cy="266215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Integral</Template>
  <TotalTime>0</TotalTime>
  <Words>4796</Words>
  <Application>WPS Presentation</Application>
  <PresentationFormat>如螢幕大小 (4:3)</PresentationFormat>
  <Paragraphs>205</Paragraphs>
  <Slides>13</Slides>
  <Notes>6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13</vt:i4>
      </vt:variant>
    </vt:vector>
  </HeadingPairs>
  <TitlesOfParts>
    <vt:vector size="25" baseType="lpstr">
      <vt:lpstr>Arial</vt:lpstr>
      <vt:lpstr>SimSun</vt:lpstr>
      <vt:lpstr>Wingdings</vt:lpstr>
      <vt:lpstr>標楷體</vt:lpstr>
      <vt:lpstr>微軟正黑體</vt:lpstr>
      <vt:lpstr>Arial Narrow</vt:lpstr>
      <vt:lpstr>Arial Rounded MT Bold</vt:lpstr>
      <vt:lpstr>Calibri</vt:lpstr>
      <vt:lpstr>Microsoft YaHei</vt:lpstr>
      <vt:lpstr>Arial Unicode MS</vt:lpstr>
      <vt:lpstr>新細明體</vt:lpstr>
      <vt:lpstr>Office Theme</vt:lpstr>
      <vt:lpstr>PowerPoint 演示文稿</vt:lpstr>
      <vt:lpstr>Background Information </vt:lpstr>
      <vt:lpstr>Background Information (Cont'd) </vt:lpstr>
      <vt:lpstr>2026-28 Board of Directors </vt:lpstr>
      <vt:lpstr>2026 Timetable </vt:lpstr>
      <vt:lpstr>Administration &amp; Application </vt:lpstr>
      <vt:lpstr>Administration &amp; Application </vt:lpstr>
      <vt:lpstr>Administration &amp; Application </vt:lpstr>
      <vt:lpstr>Participation &amp; Promotion </vt:lpstr>
      <vt:lpstr>Treasury &amp; Finance </vt:lpstr>
      <vt:lpstr>Treasury &amp; Finance </vt:lpstr>
      <vt:lpstr>Reimbursement Request to HKJCF Submission Procedures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/>
  <cp:lastModifiedBy>Stanley Ng</cp:lastModifiedBy>
  <cp:revision>7</cp:revision>
  <dcterms:created xsi:type="dcterms:W3CDTF">2014-06-03T04:58:00Z</dcterms:created>
  <dcterms:modified xsi:type="dcterms:W3CDTF">2026-01-06T02:08:37Z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379DFFEC5A794DC39BDC51B8BC4AA067_13</vt:lpwstr>
  </property>
  <property fmtid="{D5CDD505-2E9C-101B-9397-08002B2CF9AE}" pid="3" name="KSOProductBuildVer">
    <vt:lpwstr>3076-12.2.0.22549</vt:lpwstr>
  </property>
</Properties>
</file>