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49" r:id="rId2"/>
  </p:sldMasterIdLst>
  <p:notesMasterIdLst>
    <p:notesMasterId r:id="rId25"/>
  </p:notesMasterIdLst>
  <p:sldIdLst>
    <p:sldId id="267" r:id="rId3"/>
    <p:sldId id="320" r:id="rId4"/>
    <p:sldId id="333" r:id="rId5"/>
    <p:sldId id="334" r:id="rId6"/>
    <p:sldId id="338" r:id="rId7"/>
    <p:sldId id="352" r:id="rId8"/>
    <p:sldId id="339" r:id="rId9"/>
    <p:sldId id="335" r:id="rId10"/>
    <p:sldId id="344" r:id="rId11"/>
    <p:sldId id="347" r:id="rId12"/>
    <p:sldId id="348" r:id="rId13"/>
    <p:sldId id="351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361" r:id="rId23"/>
    <p:sldId id="362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731" autoAdjust="0"/>
  </p:normalViewPr>
  <p:slideViewPr>
    <p:cSldViewPr>
      <p:cViewPr>
        <p:scale>
          <a:sx n="76" d="100"/>
          <a:sy n="76" d="100"/>
        </p:scale>
        <p:origin x="-1008" y="-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E458D24-89B9-D045-83A7-29A4F5EA0C8C}" type="datetime1">
              <a:rPr lang="en-US"/>
              <a:pPr>
                <a:defRPr/>
              </a:pPr>
              <a:t>7/14/14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5756304-8FDE-0542-AEBF-87DE5759EF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05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Calibri" charset="0"/>
              </a:rPr>
              <a:t>Help you differentiate … as ppl naturally give better score if they see some new insight.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B629730-B24F-B445-A313-6FB8D2693D2F}" type="slidenum">
              <a:rPr lang="en-US" sz="1200"/>
              <a:pPr eaLnBrk="1" hangingPunct="1"/>
              <a:t>4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Calibri" charset="0"/>
              </a:rPr>
              <a:t>Program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C854444-7287-B44E-A3FC-00F12D69522D}" type="slidenum">
              <a:rPr lang="en-US" sz="1200"/>
              <a:pPr eaLnBrk="1" hangingPunct="1"/>
              <a:t>8</a:t>
            </a:fld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Calibri" charset="0"/>
              </a:rPr>
              <a:t>Uniqueness on 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866A928-6792-2F4C-AA5A-AC00202FF834}" type="slidenum">
              <a:rPr lang="en-US" sz="1200"/>
              <a:pPr eaLnBrk="1" hangingPunct="1"/>
              <a:t>9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2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7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109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7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5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83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691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7414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7507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31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43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0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658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5330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603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946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228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095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45089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73844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95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0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11Powerpoint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2011Innerslide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3" Type="http://schemas.openxmlformats.org/officeDocument/2006/relationships/hyperlink" Target="http://www.jci.cc/jciprograms/en/awards/previouswinners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4.jpeg"/><Relationship Id="rId3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textfixer.com/html/convert-word-to-html.php" TargetMode="External"/><Relationship Id="rId3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8.png"/><Relationship Id="rId3" Type="http://schemas.openxmlformats.org/officeDocument/2006/relationships/hyperlink" Target="http://www.textfixer.com/html/convert-word-to-html.php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/>
          <p:cNvSpPr>
            <a:spLocks noGrp="1"/>
          </p:cNvSpPr>
          <p:nvPr>
            <p:ph type="title"/>
          </p:nvPr>
        </p:nvSpPr>
        <p:spPr bwMode="auto">
          <a:xfrm>
            <a:off x="-152400" y="2438400"/>
            <a:ext cx="5334000" cy="2286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400" b="1" dirty="0">
                <a:latin typeface="Arial" charset="0"/>
                <a:ea typeface="ＭＳ Ｐゴシック" charset="0"/>
                <a:cs typeface="ＭＳ Ｐゴシック" charset="0"/>
              </a:rPr>
              <a:t>E-Bid Book Seminar II</a:t>
            </a:r>
            <a:br>
              <a:rPr lang="en-US" sz="340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000" b="1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00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600" b="1" dirty="0" smtClean="0">
                <a:latin typeface="Arial" charset="0"/>
                <a:ea typeface="ＭＳ Ｐゴシック" charset="0"/>
                <a:cs typeface="ＭＳ Ｐゴシック" charset="0"/>
              </a:rPr>
              <a:t>14 </a:t>
            </a:r>
            <a:r>
              <a:rPr lang="en-US" sz="2600" b="1" dirty="0" smtClean="0">
                <a:latin typeface="Arial" charset="0"/>
                <a:ea typeface="ＭＳ Ｐゴシック" charset="0"/>
                <a:cs typeface="ＭＳ Ｐゴシック" charset="0"/>
              </a:rPr>
              <a:t>Jul</a:t>
            </a:r>
            <a:r>
              <a:rPr lang="en-US" sz="2600" b="1" dirty="0" smtClean="0">
                <a:latin typeface="Arial" charset="0"/>
                <a:ea typeface="ＭＳ Ｐゴシック" charset="0"/>
                <a:cs typeface="ＭＳ Ｐゴシック" charset="0"/>
              </a:rPr>
              <a:t> 14</a:t>
            </a:r>
            <a:r>
              <a:rPr lang="en-US" sz="2600" b="1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260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600" b="1" dirty="0">
                <a:latin typeface="Arial" charset="0"/>
                <a:ea typeface="ＭＳ Ｐゴシック" charset="0"/>
                <a:cs typeface="ＭＳ Ｐゴシック" charset="0"/>
              </a:rPr>
              <a:t>JCIHK Office</a:t>
            </a:r>
            <a:br>
              <a:rPr lang="en-US" sz="260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600" b="1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2600" b="1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000" b="1" dirty="0">
                <a:latin typeface="Arial" charset="0"/>
                <a:ea typeface="ＭＳ Ｐゴシック" charset="0"/>
                <a:cs typeface="ＭＳ Ｐゴシック" charset="0"/>
              </a:rPr>
              <a:t>Eric </a:t>
            </a:r>
            <a:r>
              <a:rPr lang="en-US" sz="3000" b="1" dirty="0" smtClean="0">
                <a:latin typeface="Arial" charset="0"/>
                <a:ea typeface="ＭＳ Ｐゴシック" charset="0"/>
                <a:cs typeface="ＭＳ Ｐゴシック" charset="0"/>
              </a:rPr>
              <a:t>Lin</a:t>
            </a:r>
            <a:br>
              <a:rPr lang="en-US" sz="3000" b="1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000" b="1" dirty="0" smtClean="0">
                <a:latin typeface="Arial" charset="0"/>
                <a:ea typeface="ＭＳ Ｐゴシック" charset="0"/>
                <a:cs typeface="ＭＳ Ｐゴシック" charset="0"/>
              </a:rPr>
              <a:t>JCI Lion Rock  </a:t>
            </a:r>
            <a:endParaRPr lang="en-US" sz="3000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3124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Bid book Formula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0" y="1524000"/>
            <a:ext cx="22860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Strategy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2971800"/>
            <a:ext cx="22860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4419600"/>
            <a:ext cx="32766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Presentation</a:t>
            </a:r>
          </a:p>
        </p:txBody>
      </p:sp>
      <p:sp>
        <p:nvSpPr>
          <p:cNvPr id="7" name="Plus 6"/>
          <p:cNvSpPr/>
          <p:nvPr/>
        </p:nvSpPr>
        <p:spPr>
          <a:xfrm>
            <a:off x="4114800" y="3886200"/>
            <a:ext cx="533400" cy="609600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4114800" y="2362200"/>
            <a:ext cx="533400" cy="609600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48" name="TextBox 9"/>
          <p:cNvSpPr txBox="1">
            <a:spLocks noChangeArrowheads="1"/>
          </p:cNvSpPr>
          <p:nvPr/>
        </p:nvSpPr>
        <p:spPr bwMode="auto">
          <a:xfrm>
            <a:off x="6172200" y="1809750"/>
            <a:ext cx="2286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/>
              <a:t>Right Category</a:t>
            </a:r>
          </a:p>
        </p:txBody>
      </p:sp>
      <p:sp>
        <p:nvSpPr>
          <p:cNvPr id="10249" name="TextBox 10"/>
          <p:cNvSpPr txBox="1">
            <a:spLocks noChangeArrowheads="1"/>
          </p:cNvSpPr>
          <p:nvPr/>
        </p:nvSpPr>
        <p:spPr bwMode="auto">
          <a:xfrm>
            <a:off x="6172200" y="3276600"/>
            <a:ext cx="2819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/>
              <a:t>Unique &amp; New</a:t>
            </a:r>
          </a:p>
        </p:txBody>
      </p:sp>
      <p:sp>
        <p:nvSpPr>
          <p:cNvPr id="10250" name="TextBox 11"/>
          <p:cNvSpPr txBox="1">
            <a:spLocks noChangeArrowheads="1"/>
          </p:cNvSpPr>
          <p:nvPr/>
        </p:nvSpPr>
        <p:spPr bwMode="auto">
          <a:xfrm>
            <a:off x="6096000" y="4629150"/>
            <a:ext cx="2819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/>
              <a:t>Concise &amp; Impactful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Screen shot 2013-08-13 at 6.59.41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84137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304800" y="152400"/>
            <a:ext cx="84582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200" b="1">
                <a:hlinkClick r:id="rId3"/>
              </a:rPr>
              <a:t>http://www.jci.cc/jciprograms/en/awards/previouswinners</a:t>
            </a:r>
            <a:endParaRPr lang="en-US" sz="22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Story . </a:t>
            </a:r>
            <a:r>
              <a:rPr lang="en-US" sz="3000">
                <a:solidFill>
                  <a:srgbClr val="FF6600"/>
                </a:solidFill>
                <a:latin typeface="Arial" charset="0"/>
                <a:ea typeface="ＭＳ Ｐゴシック" charset="0"/>
                <a:cs typeface="ＭＳ Ｐゴシック" charset="0"/>
              </a:rPr>
              <a:t>Unique &amp; New</a:t>
            </a:r>
            <a:endParaRPr lang="en-US" sz="3000">
              <a:solidFill>
                <a:srgbClr val="F3712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314325" y="1143000"/>
            <a:ext cx="883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/>
              <a:t>Know the Criteria &amp; Your Selling Point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1716088"/>
            <a:ext cx="5334000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latin typeface="+mn-lt"/>
              </a:rPr>
              <a:t>Uniqueness &amp; Newness in … </a:t>
            </a:r>
          </a:p>
          <a:p>
            <a:pPr marL="285750" indent="-285750">
              <a:buFont typeface="Arial"/>
              <a:buChar char="•"/>
              <a:defRPr/>
            </a:pPr>
            <a:endParaRPr lang="en-US" sz="2400" dirty="0">
              <a:latin typeface="+mn-lt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sz="2400" dirty="0">
                <a:latin typeface="+mn-lt"/>
              </a:rPr>
              <a:t>Social Impact (~social issues)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400" dirty="0">
                <a:latin typeface="+mn-lt"/>
              </a:rPr>
              <a:t>Beneficiaries 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400" dirty="0">
                <a:latin typeface="+mn-lt"/>
              </a:rPr>
              <a:t>Partnership</a:t>
            </a:r>
          </a:p>
          <a:p>
            <a:pPr>
              <a:defRPr/>
            </a:pPr>
            <a:r>
              <a:rPr lang="en-US" sz="2400" dirty="0">
                <a:latin typeface="+mn-lt"/>
              </a:rPr>
              <a:t> 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400" dirty="0">
                <a:latin typeface="+mn-lt"/>
              </a:rPr>
              <a:t>Program Design 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400" dirty="0">
                <a:latin typeface="+mn-lt"/>
              </a:rPr>
              <a:t>Scale 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400" dirty="0">
                <a:latin typeface="+mn-lt"/>
              </a:rPr>
              <a:t>Advertising </a:t>
            </a:r>
          </a:p>
          <a:p>
            <a:pPr marL="285750" indent="-285750">
              <a:buFont typeface="Arial"/>
              <a:buChar char="•"/>
              <a:defRPr/>
            </a:pPr>
            <a:r>
              <a:rPr lang="en-US" sz="2400" dirty="0">
                <a:latin typeface="+mn-lt"/>
              </a:rPr>
              <a:t>Participation</a:t>
            </a:r>
          </a:p>
          <a:p>
            <a:pPr>
              <a:defRPr/>
            </a:pPr>
            <a:endParaRPr lang="en-US" sz="2400" dirty="0">
              <a:latin typeface="+mn-lt"/>
            </a:endParaRPr>
          </a:p>
        </p:txBody>
      </p:sp>
      <p:pic>
        <p:nvPicPr>
          <p:cNvPr id="21508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276600"/>
            <a:ext cx="447675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11"/>
          <p:cNvSpPr txBox="1">
            <a:spLocks noChangeArrowheads="1"/>
          </p:cNvSpPr>
          <p:nvPr/>
        </p:nvSpPr>
        <p:spPr bwMode="auto">
          <a:xfrm>
            <a:off x="5257800" y="2438400"/>
            <a:ext cx="35052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200" b="1">
                <a:solidFill>
                  <a:schemeClr val="accent2"/>
                </a:solidFill>
              </a:rPr>
              <a:t>Can you call out 2-3 Points for your projects?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355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0500"/>
            <a:ext cx="9144000" cy="647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algn="l"/>
            <a:r>
              <a:rPr lang="en-US" altLang="zh-TW" sz="3000">
                <a:latin typeface="Arial" charset="0"/>
                <a:ea typeface="ＭＳ Ｐゴシック" charset="0"/>
                <a:cs typeface="ＭＳ Ｐゴシック" charset="0"/>
              </a:rPr>
              <a:t>New System – Each Criteria has set </a:t>
            </a:r>
            <a:r>
              <a:rPr lang="en-US" altLang="zh-TW" sz="3000" i="1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“Detail Questions”</a:t>
            </a:r>
            <a:r>
              <a:rPr lang="en-US" altLang="zh-TW" sz="3000">
                <a:latin typeface="Arial" charset="0"/>
                <a:ea typeface="ＭＳ Ｐゴシック" charset="0"/>
                <a:cs typeface="ＭＳ Ｐゴシック" charset="0"/>
              </a:rPr>
              <a:t> + </a:t>
            </a:r>
            <a:r>
              <a:rPr lang="en-US" altLang="zh-TW" sz="3000" i="1">
                <a:solidFill>
                  <a:srgbClr val="F37121"/>
                </a:solidFill>
                <a:latin typeface="Arial" charset="0"/>
                <a:ea typeface="ＭＳ Ｐゴシック" charset="0"/>
                <a:cs typeface="ＭＳ Ｐゴシック" charset="0"/>
              </a:rPr>
              <a:t>Word Limit (100-200)</a:t>
            </a:r>
            <a:endParaRPr lang="en-US" sz="3000" i="1">
              <a:solidFill>
                <a:srgbClr val="F3712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" y="1462088"/>
          <a:ext cx="8763000" cy="5167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928"/>
                <a:gridCol w="1583872"/>
                <a:gridCol w="6553200"/>
              </a:tblGrid>
              <a:tr h="39633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﹪</a:t>
                      </a:r>
                      <a:endParaRPr lang="en-US" sz="2000" dirty="0"/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Criteria</a:t>
                      </a:r>
                      <a:endParaRPr lang="en-US" sz="2000" dirty="0"/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Mandatory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Question</a:t>
                      </a:r>
                      <a:endParaRPr lang="en-US" sz="2000" dirty="0"/>
                    </a:p>
                  </a:txBody>
                  <a:tcPr marT="45730" marB="45730"/>
                </a:tc>
              </a:tr>
              <a:tr h="97542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15</a:t>
                      </a:r>
                      <a:r>
                        <a:rPr lang="en-US" altLang="zh-TW" sz="1500" dirty="0" smtClean="0"/>
                        <a:t>﹣30﹪</a:t>
                      </a:r>
                      <a:endParaRPr lang="en-US" sz="1500" dirty="0"/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r>
                        <a:rPr lang="en-US" sz="1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Community Impact</a:t>
                      </a:r>
                      <a:endParaRPr lang="en-US" sz="1500" dirty="0"/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did the Local Organization </a:t>
                      </a:r>
                      <a:r>
                        <a:rPr lang="en-US" sz="1800" b="1" i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measure</a:t>
                      </a:r>
                      <a:r>
                        <a:rPr lang="en-US" sz="2000" b="1" i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community impact for this program?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Describe the </a:t>
                      </a:r>
                      <a:r>
                        <a:rPr lang="en-US" sz="1800" b="1" i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actual community impact </a:t>
                      </a: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produced by this project.</a:t>
                      </a:r>
                    </a:p>
                  </a:txBody>
                  <a:tcPr marT="45730" marB="45730"/>
                </a:tc>
              </a:tr>
              <a:tr h="777339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15</a:t>
                      </a:r>
                      <a:r>
                        <a:rPr lang="en-US" altLang="zh-TW" sz="1500" dirty="0" smtClean="0"/>
                        <a:t>﹣20﹪</a:t>
                      </a:r>
                      <a:endParaRPr lang="en-US" sz="1500" dirty="0"/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r>
                        <a:rPr lang="en-US" sz="1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Long-term Impact of the Program</a:t>
                      </a:r>
                      <a:endParaRPr lang="en-US" sz="1500" dirty="0"/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What is the expected </a:t>
                      </a:r>
                      <a:r>
                        <a:rPr lang="en-US" sz="1800" b="1" i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long-term impact </a:t>
                      </a: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this project?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What changes would you make to improve the results of this project?</a:t>
                      </a:r>
                    </a:p>
                  </a:txBody>
                  <a:tcPr marT="45730" marB="45730"/>
                </a:tc>
              </a:tr>
              <a:tr h="1006073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15</a:t>
                      </a:r>
                      <a:r>
                        <a:rPr lang="en-US" altLang="zh-TW" sz="1500" dirty="0" smtClean="0"/>
                        <a:t>﹣20﹪</a:t>
                      </a:r>
                      <a:endParaRPr lang="en-US" sz="1500" dirty="0"/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Objectives, Planning, Finance,</a:t>
                      </a:r>
                      <a:r>
                        <a:rPr lang="en-US" sz="1500" b="1" baseline="0" dirty="0" smtClean="0"/>
                        <a:t> </a:t>
                      </a:r>
                      <a:r>
                        <a:rPr lang="en-US" sz="1500" b="1" dirty="0" smtClean="0"/>
                        <a:t>Execution</a:t>
                      </a:r>
                      <a:endParaRPr lang="en-US" sz="1500" dirty="0" smtClean="0"/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What were the objectives of this program?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does this program align to the </a:t>
                      </a:r>
                      <a:r>
                        <a:rPr lang="en-US" sz="1800" b="1" i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JCI Plan of Action</a:t>
                      </a: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does this project advance the </a:t>
                      </a:r>
                      <a:r>
                        <a:rPr lang="en-US" sz="1800" b="1" i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JCI Mission and Vision</a:t>
                      </a: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 marT="45730" marB="45730"/>
                </a:tc>
              </a:tr>
              <a:tr h="123472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10</a:t>
                      </a:r>
                      <a:r>
                        <a:rPr lang="en-US" altLang="zh-TW" sz="1500" dirty="0" smtClean="0"/>
                        <a:t>﹣15﹪</a:t>
                      </a:r>
                      <a:endParaRPr lang="en-US" sz="1500" dirty="0"/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r>
                        <a:rPr lang="en-US" sz="1500" b="1" dirty="0" smtClean="0"/>
                        <a:t>Member Participations</a:t>
                      </a:r>
                      <a:r>
                        <a:rPr lang="en-US" sz="1500" b="1" baseline="0" dirty="0" smtClean="0"/>
                        <a:t> </a:t>
                      </a:r>
                      <a:endParaRPr lang="en-US" sz="1500" b="1" dirty="0"/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800" b="1" i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By number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many members were involved in this program?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800" b="1" i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By percentage</a:t>
                      </a: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how many members of the Local Organization were involved in this program?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Describe the main roles of the participating members in this program</a:t>
                      </a:r>
                      <a:endParaRPr lang="en-US" sz="1500" dirty="0"/>
                    </a:p>
                  </a:txBody>
                  <a:tcPr marT="45730" marB="45730"/>
                </a:tc>
              </a:tr>
              <a:tr h="77742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10</a:t>
                      </a:r>
                      <a:r>
                        <a:rPr lang="en-US" altLang="zh-TW" sz="1500" dirty="0" smtClean="0"/>
                        <a:t>﹪</a:t>
                      </a:r>
                      <a:endParaRPr lang="en-US" sz="1500" dirty="0"/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r>
                        <a:rPr lang="en-US" sz="1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Impact on Local Organization</a:t>
                      </a:r>
                      <a:endParaRPr lang="en-US" sz="1500" dirty="0"/>
                    </a:p>
                  </a:txBody>
                  <a:tcPr marT="45730" marB="45730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did the Local Organization benefit from running this project?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did the program advance the JCI Mission?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did the project advance the JCI Vision?</a:t>
                      </a:r>
                      <a:endParaRPr lang="en-US" sz="1500" dirty="0"/>
                    </a:p>
                  </a:txBody>
                  <a:tcPr marT="45730" marB="45730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28600" y="1828800"/>
            <a:ext cx="8763000" cy="2819400"/>
          </a:xfrm>
          <a:prstGeom prst="rect">
            <a:avLst/>
          </a:prstGeom>
          <a:noFill/>
          <a:ln w="76200" cmpd="sng">
            <a:solidFill>
              <a:srgbClr val="FF66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altLang="zh-TW">
                <a:latin typeface="Arial" charset="0"/>
                <a:ea typeface="ＭＳ Ｐゴシック" charset="0"/>
                <a:cs typeface="ＭＳ Ｐゴシック" charset="0"/>
              </a:rPr>
              <a:t>New 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Criteria – </a:t>
            </a:r>
            <a:r>
              <a:rPr lang="en-US" altLang="zh-TW">
                <a:latin typeface="Arial" charset="0"/>
                <a:ea typeface="ＭＳ Ｐゴシック" charset="0"/>
                <a:cs typeface="ＭＳ Ｐゴシック" charset="0"/>
              </a:rPr>
              <a:t>Award Specific</a:t>
            </a: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600200"/>
          <a:ext cx="7924800" cy="4622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7401"/>
                <a:gridCol w="58673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Awards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smtClean="0"/>
                        <a:t>Specific Criteria</a:t>
                      </a:r>
                      <a:endParaRPr lang="en-US" sz="1700" dirty="0"/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r>
                        <a:rPr lang="en-US" sz="1700" kern="1200" dirty="0" smtClean="0"/>
                        <a:t>Best Publication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700" baseline="0" dirty="0" smtClean="0"/>
                        <a:t>Appearance, Layout, Circulation, Coverage</a:t>
                      </a:r>
                      <a:endParaRPr lang="en-US" sz="17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E-Marketing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700" dirty="0" smtClean="0"/>
                        <a:t>Creativity</a:t>
                      </a:r>
                      <a:r>
                        <a:rPr lang="en-US" sz="1700" baseline="0" dirty="0" smtClean="0"/>
                        <a:t> &amp; marketing effectiveness </a:t>
                      </a:r>
                    </a:p>
                  </a:txBody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Best</a:t>
                      </a:r>
                      <a:r>
                        <a:rPr lang="en-US" sz="1700" baseline="0" dirty="0" smtClean="0"/>
                        <a:t> Economic Development </a:t>
                      </a:r>
                      <a:endParaRPr lang="en-US" sz="17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7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Promotion of Free Enterprise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Personal Skill Development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700" baseline="0" dirty="0" smtClean="0"/>
                        <a:t>Skills Developed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Inter-organization</a:t>
                      </a:r>
                      <a:r>
                        <a:rPr lang="en-US" sz="1700" baseline="0" dirty="0" smtClean="0"/>
                        <a:t> collaboration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700" dirty="0" smtClean="0"/>
                        <a:t>Cooperation between LOMs</a:t>
                      </a:r>
                      <a:r>
                        <a:rPr lang="en-US" sz="1700" baseline="0" dirty="0" smtClean="0"/>
                        <a:t>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Growth</a:t>
                      </a:r>
                      <a:r>
                        <a:rPr lang="en-US" sz="1700" baseline="0" dirty="0" smtClean="0"/>
                        <a:t> &amp; Development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700" dirty="0" smtClean="0"/>
                        <a:t>Method of Implementation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UNMDG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700" dirty="0" smtClean="0"/>
                        <a:t>Link with UN Agencies</a:t>
                      </a:r>
                      <a:r>
                        <a:rPr lang="en-US" sz="1700" baseline="0" dirty="0" smtClean="0"/>
                        <a:t> or Partnership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CSR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700" dirty="0" smtClean="0"/>
                        <a:t>Alignment</a:t>
                      </a:r>
                      <a:r>
                        <a:rPr lang="en-US" sz="1700" baseline="0" dirty="0" smtClean="0"/>
                        <a:t> to UN Global Compact Principles</a:t>
                      </a:r>
                      <a:endParaRPr lang="en-US" sz="17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World</a:t>
                      </a:r>
                      <a:r>
                        <a:rPr lang="en-US" sz="1700" baseline="0" dirty="0" smtClean="0"/>
                        <a:t> Peace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700" dirty="0" smtClean="0"/>
                        <a:t>Cooperation for the Sake of World Peace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637" name="TextBox 6"/>
          <p:cNvSpPr txBox="1">
            <a:spLocks noChangeArrowheads="1"/>
          </p:cNvSpPr>
          <p:nvPr/>
        </p:nvSpPr>
        <p:spPr bwMode="auto">
          <a:xfrm>
            <a:off x="381000" y="1143000"/>
            <a:ext cx="525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/>
              <a:t>Account for ~20-40% of Score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792163"/>
          </a:xfrm>
        </p:spPr>
        <p:txBody>
          <a:bodyPr/>
          <a:lstStyle/>
          <a:p>
            <a:r>
              <a:rPr lang="en-US" sz="3500">
                <a:latin typeface="Arial" charset="0"/>
                <a:ea typeface="ＭＳ Ｐゴシック" charset="0"/>
                <a:cs typeface="ＭＳ Ｐゴシック" charset="0"/>
              </a:rPr>
              <a:t>Case: Member Growth &amp; Development</a:t>
            </a:r>
          </a:p>
        </p:txBody>
      </p:sp>
      <p:pic>
        <p:nvPicPr>
          <p:cNvPr id="4" name="Picture 3" descr="Screen shot 2013-08-13 at 7.28.12 A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875" y="2286000"/>
            <a:ext cx="5876925" cy="434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228600" y="914400"/>
            <a:ext cx="89154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altLang="zh-TW" sz="2200" b="1" dirty="0" smtClean="0"/>
              <a:t>2013 </a:t>
            </a:r>
            <a:r>
              <a:rPr lang="zh-TW" altLang="zh-TW" sz="2200" b="1" dirty="0" smtClean="0"/>
              <a:t>A</a:t>
            </a:r>
            <a:r>
              <a:rPr lang="en-US" altLang="zh-TW" sz="2200" b="1" dirty="0" smtClean="0"/>
              <a:t>SPAC Winner</a:t>
            </a:r>
            <a:endParaRPr lang="en-US" sz="2200" b="1" dirty="0" smtClean="0"/>
          </a:p>
          <a:p>
            <a:pPr eaLnBrk="1" hangingPunct="1"/>
            <a:r>
              <a:rPr lang="en-US" sz="2200" b="1" dirty="0" smtClean="0"/>
              <a:t>Story</a:t>
            </a:r>
            <a:r>
              <a:rPr lang="en-US" sz="2200" b="1" dirty="0"/>
              <a:t>:</a:t>
            </a:r>
            <a:r>
              <a:rPr lang="en-US" sz="2200" dirty="0"/>
              <a:t>	</a:t>
            </a:r>
          </a:p>
          <a:p>
            <a:pPr eaLnBrk="1" hangingPunct="1"/>
            <a:r>
              <a:rPr lang="en-US" sz="2200" b="1" dirty="0">
                <a:solidFill>
                  <a:srgbClr val="FF6600"/>
                </a:solidFill>
              </a:rPr>
              <a:t>REFORM</a:t>
            </a:r>
            <a:r>
              <a:rPr lang="en-US" sz="2200" dirty="0"/>
              <a:t> = </a:t>
            </a:r>
            <a:r>
              <a:rPr lang="en-US" sz="2200" b="1" dirty="0" err="1">
                <a:solidFill>
                  <a:srgbClr val="FF6600"/>
                </a:solidFill>
              </a:rPr>
              <a:t>RE</a:t>
            </a:r>
            <a:r>
              <a:rPr lang="en-US" sz="2200" dirty="0" err="1"/>
              <a:t>cruitment</a:t>
            </a:r>
            <a:r>
              <a:rPr lang="en-US" sz="2200" dirty="0"/>
              <a:t> + </a:t>
            </a:r>
            <a:r>
              <a:rPr lang="en-US" sz="2200" b="1" dirty="0" err="1">
                <a:solidFill>
                  <a:srgbClr val="FF6600"/>
                </a:solidFill>
              </a:rPr>
              <a:t>FO</a:t>
            </a:r>
            <a:r>
              <a:rPr lang="en-US" sz="2200" dirty="0" err="1"/>
              <a:t>llow</a:t>
            </a:r>
            <a:r>
              <a:rPr lang="en-US" sz="2200" dirty="0"/>
              <a:t> through + </a:t>
            </a:r>
            <a:r>
              <a:rPr lang="en-US" sz="2200" b="1" dirty="0">
                <a:solidFill>
                  <a:srgbClr val="FF6600"/>
                </a:solidFill>
              </a:rPr>
              <a:t>R</a:t>
            </a:r>
            <a:r>
              <a:rPr lang="en-US" sz="2200" dirty="0"/>
              <a:t>etention + </a:t>
            </a:r>
            <a:r>
              <a:rPr lang="en-US" sz="2200" b="1" dirty="0">
                <a:solidFill>
                  <a:srgbClr val="FF6600"/>
                </a:solidFill>
              </a:rPr>
              <a:t>M</a:t>
            </a:r>
            <a:r>
              <a:rPr lang="en-US" sz="2200" dirty="0"/>
              <a:t>entorship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600" y="2590800"/>
            <a:ext cx="2743200" cy="28007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Tx/>
              <a:buChar char="•"/>
              <a:defRPr/>
            </a:pPr>
            <a:r>
              <a:rPr lang="en-US" sz="2200" dirty="0" smtClean="0"/>
              <a:t>Elite </a:t>
            </a:r>
            <a:r>
              <a:rPr lang="en-US" sz="2200" dirty="0"/>
              <a:t>Mentorship Program</a:t>
            </a:r>
          </a:p>
          <a:p>
            <a:pPr marL="285750" indent="-285750">
              <a:buFontTx/>
              <a:buChar char="•"/>
              <a:defRPr/>
            </a:pPr>
            <a:r>
              <a:rPr lang="en-US" sz="2200" dirty="0"/>
              <a:t>Leader Seminars</a:t>
            </a:r>
          </a:p>
          <a:p>
            <a:pPr>
              <a:defRPr/>
            </a:pPr>
            <a:endParaRPr lang="en-US" sz="2200" dirty="0"/>
          </a:p>
          <a:p>
            <a:pPr>
              <a:defRPr/>
            </a:pPr>
            <a:r>
              <a:rPr lang="en-US" sz="2200" b="1" dirty="0">
                <a:solidFill>
                  <a:srgbClr val="F37121"/>
                </a:solidFill>
              </a:rPr>
              <a:t>Basic:</a:t>
            </a:r>
          </a:p>
          <a:p>
            <a:pPr marL="285750" indent="-285750">
              <a:buFontTx/>
              <a:buChar char="•"/>
              <a:defRPr/>
            </a:pPr>
            <a:r>
              <a:rPr lang="en-US" sz="2200" dirty="0"/>
              <a:t>Growth </a:t>
            </a:r>
          </a:p>
          <a:p>
            <a:pPr marL="285750" indent="-285750">
              <a:buFontTx/>
              <a:buChar char="•"/>
              <a:defRPr/>
            </a:pPr>
            <a:r>
              <a:rPr lang="en-US" sz="2200" dirty="0"/>
              <a:t>Fellowship</a:t>
            </a:r>
          </a:p>
          <a:p>
            <a:pPr>
              <a:defRPr/>
            </a:pPr>
            <a:endParaRPr lang="en-US" sz="2200" dirty="0"/>
          </a:p>
        </p:txBody>
      </p:sp>
      <p:sp>
        <p:nvSpPr>
          <p:cNvPr id="2" name="8-Point Star 1"/>
          <p:cNvSpPr/>
          <p:nvPr/>
        </p:nvSpPr>
        <p:spPr>
          <a:xfrm>
            <a:off x="4114800" y="1828800"/>
            <a:ext cx="2133600" cy="990600"/>
          </a:xfrm>
          <a:prstGeom prst="star8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/>
              <a:t>Integration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1143000"/>
          </a:xfrm>
        </p:spPr>
        <p:txBody>
          <a:bodyPr/>
          <a:lstStyle/>
          <a:p>
            <a:r>
              <a:rPr lang="en-US" sz="3500">
                <a:latin typeface="Arial" charset="0"/>
                <a:ea typeface="ＭＳ Ｐゴシック" charset="0"/>
                <a:cs typeface="ＭＳ Ｐゴシック" charset="0"/>
              </a:rPr>
              <a:t>Case: Inter-organization Collaboration </a:t>
            </a:r>
          </a:p>
        </p:txBody>
      </p:sp>
      <p:pic>
        <p:nvPicPr>
          <p:cNvPr id="4" name="Picture 3" descr="Screen shot 2013-08-13 at 8.48.03 A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2900363"/>
            <a:ext cx="5638800" cy="363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723" name="TextBox 4"/>
          <p:cNvSpPr txBox="1">
            <a:spLocks noChangeArrowheads="1"/>
          </p:cNvSpPr>
          <p:nvPr/>
        </p:nvSpPr>
        <p:spPr bwMode="auto">
          <a:xfrm>
            <a:off x="228600" y="1058863"/>
            <a:ext cx="89154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b="1"/>
              <a:t>Story:</a:t>
            </a:r>
            <a:r>
              <a:rPr lang="en-US" sz="2200"/>
              <a:t>	</a:t>
            </a:r>
            <a:r>
              <a:rPr lang="en-US" sz="2200" b="1">
                <a:solidFill>
                  <a:srgbClr val="FF6600"/>
                </a:solidFill>
              </a:rPr>
              <a:t>1</a:t>
            </a:r>
            <a:r>
              <a:rPr lang="en-US" sz="2200" b="1" baseline="30000">
                <a:solidFill>
                  <a:srgbClr val="FF6600"/>
                </a:solidFill>
              </a:rPr>
              <a:t>st</a:t>
            </a:r>
            <a:r>
              <a:rPr lang="en-US" sz="2200" b="1">
                <a:solidFill>
                  <a:srgbClr val="FF6600"/>
                </a:solidFill>
              </a:rPr>
              <a:t> in LOM History with “Japan + HK” parties join support</a:t>
            </a:r>
            <a:endParaRPr lang="en-US" sz="2200"/>
          </a:p>
        </p:txBody>
      </p:sp>
      <p:pic>
        <p:nvPicPr>
          <p:cNvPr id="30724" name="Picture 5" descr="Slide0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188" y="1601788"/>
            <a:ext cx="3427412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19800" y="2895600"/>
            <a:ext cx="2895600" cy="3632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200" b="1" dirty="0">
                <a:solidFill>
                  <a:schemeClr val="accent2"/>
                </a:solidFill>
              </a:rPr>
              <a:t>Unique:</a:t>
            </a:r>
          </a:p>
          <a:p>
            <a:pPr marL="285750" indent="-285750">
              <a:buFontTx/>
              <a:buChar char="•"/>
              <a:defRPr/>
            </a:pPr>
            <a:r>
              <a:rPr lang="en-US" sz="2000" dirty="0"/>
              <a:t>“Japan + HK” Collaboration on LOMs, Media, </a:t>
            </a:r>
            <a:r>
              <a:rPr lang="en-US" sz="2000" dirty="0" err="1"/>
              <a:t>Govt</a:t>
            </a:r>
            <a:r>
              <a:rPr lang="en-US" sz="2000" dirty="0"/>
              <a:t>, Schools</a:t>
            </a:r>
          </a:p>
          <a:p>
            <a:pPr>
              <a:defRPr/>
            </a:pPr>
            <a:r>
              <a:rPr lang="en-US" sz="2200" b="1" dirty="0">
                <a:solidFill>
                  <a:srgbClr val="FF6600"/>
                </a:solidFill>
              </a:rPr>
              <a:t>Basic:</a:t>
            </a:r>
          </a:p>
          <a:p>
            <a:pPr marL="285750" indent="-285750">
              <a:buFontTx/>
              <a:buChar char="•"/>
              <a:defRPr/>
            </a:pPr>
            <a:r>
              <a:rPr lang="en-US" sz="2000" dirty="0"/>
              <a:t>Program </a:t>
            </a:r>
          </a:p>
          <a:p>
            <a:pPr marL="285750" indent="-285750">
              <a:buFontTx/>
              <a:buChar char="•"/>
              <a:defRPr/>
            </a:pPr>
            <a:r>
              <a:rPr lang="en-US" sz="2000" dirty="0"/>
              <a:t>Participation</a:t>
            </a:r>
          </a:p>
          <a:p>
            <a:pPr>
              <a:defRPr/>
            </a:pPr>
            <a:endParaRPr lang="en-US" sz="2200" dirty="0"/>
          </a:p>
          <a:p>
            <a:pPr marL="285750" indent="-285750">
              <a:buFontTx/>
              <a:buChar char="•"/>
              <a:defRPr/>
            </a:pPr>
            <a:endParaRPr lang="en-US" sz="2200" dirty="0"/>
          </a:p>
          <a:p>
            <a:pPr>
              <a:defRPr/>
            </a:pPr>
            <a:endParaRPr lang="en-US" sz="2200" dirty="0"/>
          </a:p>
        </p:txBody>
      </p:sp>
      <p:sp>
        <p:nvSpPr>
          <p:cNvPr id="3" name="8-Point Star 2"/>
          <p:cNvSpPr/>
          <p:nvPr/>
        </p:nvSpPr>
        <p:spPr>
          <a:xfrm rot="20993124">
            <a:off x="6542088" y="1763713"/>
            <a:ext cx="2384425" cy="954087"/>
          </a:xfrm>
          <a:prstGeom prst="star8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200" dirty="0"/>
              <a:t>Elevation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4-01-2 - Final 24 Ju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152400"/>
            <a:ext cx="4686300" cy="662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770" name="TextBox 5"/>
          <p:cNvSpPr txBox="1">
            <a:spLocks noChangeArrowheads="1"/>
          </p:cNvSpPr>
          <p:nvPr/>
        </p:nvSpPr>
        <p:spPr bwMode="auto">
          <a:xfrm>
            <a:off x="5334000" y="1182688"/>
            <a:ext cx="373380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b="1">
                <a:solidFill>
                  <a:srgbClr val="F37121"/>
                </a:solidFill>
              </a:rPr>
              <a:t>COM in NC 2012</a:t>
            </a:r>
          </a:p>
          <a:p>
            <a:pPr eaLnBrk="1" hangingPunct="1">
              <a:buFont typeface="Arial" charset="0"/>
              <a:buChar char="•"/>
            </a:pPr>
            <a:endParaRPr lang="en-US" b="1">
              <a:solidFill>
                <a:srgbClr val="F37121"/>
              </a:solidFill>
            </a:endParaRPr>
          </a:p>
          <a:p>
            <a:pPr eaLnBrk="1" hangingPunct="1">
              <a:buFont typeface="Arial" charset="0"/>
              <a:buChar char="•"/>
            </a:pPr>
            <a:r>
              <a:rPr lang="en-US" b="1">
                <a:solidFill>
                  <a:srgbClr val="F37121"/>
                </a:solidFill>
              </a:rPr>
              <a:t>3 Finalists in 2012 World Congress</a:t>
            </a:r>
          </a:p>
          <a:p>
            <a:pPr eaLnBrk="1" hangingPunct="1">
              <a:buFont typeface="Arial" charset="0"/>
              <a:buChar char="•"/>
            </a:pPr>
            <a:endParaRPr lang="en-US" b="1">
              <a:solidFill>
                <a:srgbClr val="F37121"/>
              </a:solidFill>
            </a:endParaRPr>
          </a:p>
          <a:p>
            <a:pPr eaLnBrk="1" hangingPunct="1">
              <a:buFont typeface="Arial" charset="0"/>
              <a:buChar char="•"/>
            </a:pPr>
            <a:r>
              <a:rPr lang="en-US" b="1">
                <a:solidFill>
                  <a:srgbClr val="F37121"/>
                </a:solidFill>
              </a:rPr>
              <a:t>3 Finalists in 2013 ASPAC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Present Concisely with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4191000" cy="4953000"/>
          </a:xfrm>
          <a:solidFill>
            <a:srgbClr val="FFFFFF"/>
          </a:solidFill>
          <a:ln w="28575">
            <a:solidFill>
              <a:srgbClr val="000000"/>
            </a:solidFill>
          </a:ln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b="1" dirty="0" smtClean="0">
                <a:solidFill>
                  <a:srgbClr val="800000"/>
                </a:solidFill>
              </a:rPr>
              <a:t>Writing</a:t>
            </a:r>
          </a:p>
          <a:p>
            <a:pPr>
              <a:defRPr/>
            </a:pPr>
            <a:r>
              <a:rPr lang="en-US" sz="2200" dirty="0" smtClean="0"/>
              <a:t>Know the Criteria, Questions &amp; Word limit</a:t>
            </a:r>
          </a:p>
          <a:p>
            <a:pPr>
              <a:defRPr/>
            </a:pPr>
            <a:r>
              <a:rPr lang="en-US" sz="2200" b="1" dirty="0" smtClean="0">
                <a:solidFill>
                  <a:srgbClr val="3A67B1"/>
                </a:solidFill>
              </a:rPr>
              <a:t>Easy to Understand</a:t>
            </a:r>
          </a:p>
          <a:p>
            <a:pPr lvl="1">
              <a:defRPr/>
            </a:pPr>
            <a:r>
              <a:rPr lang="en-US" sz="2200" dirty="0" smtClean="0"/>
              <a:t>Simple English </a:t>
            </a:r>
          </a:p>
          <a:p>
            <a:pPr lvl="1">
              <a:defRPr/>
            </a:pPr>
            <a:r>
              <a:rPr lang="en-US" sz="2200" dirty="0" smtClean="0"/>
              <a:t>Point Form </a:t>
            </a:r>
          </a:p>
          <a:p>
            <a:pPr lvl="1">
              <a:defRPr/>
            </a:pPr>
            <a:r>
              <a:rPr lang="en-US" sz="2200" dirty="0" smtClean="0"/>
              <a:t>Formatting: HTML</a:t>
            </a:r>
          </a:p>
          <a:p>
            <a:pPr>
              <a:defRPr/>
            </a:pPr>
            <a:r>
              <a:rPr lang="en-US" sz="2200" b="1" dirty="0" smtClean="0">
                <a:solidFill>
                  <a:srgbClr val="3A67B1"/>
                </a:solidFill>
              </a:rPr>
              <a:t>Convincing</a:t>
            </a:r>
          </a:p>
          <a:p>
            <a:pPr lvl="1">
              <a:defRPr/>
            </a:pPr>
            <a:r>
              <a:rPr lang="en-US" sz="2200" dirty="0" smtClean="0"/>
              <a:t>Data &amp; measurement </a:t>
            </a:r>
          </a:p>
          <a:p>
            <a:pPr lvl="1">
              <a:defRPr/>
            </a:pPr>
            <a:r>
              <a:rPr lang="en-US" sz="2200" dirty="0" smtClean="0"/>
              <a:t>Endorsement: Name, Title, Words </a:t>
            </a:r>
          </a:p>
          <a:p>
            <a:pPr lvl="1">
              <a:defRPr/>
            </a:pPr>
            <a:r>
              <a:rPr lang="en-US" sz="2200" dirty="0" smtClean="0"/>
              <a:t>Media Reporting 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724400" y="1219200"/>
            <a:ext cx="4267200" cy="495300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2800" b="1" dirty="0" smtClean="0">
                <a:solidFill>
                  <a:srgbClr val="800000"/>
                </a:solidFill>
              </a:rPr>
              <a:t>Visual</a:t>
            </a:r>
          </a:p>
          <a:p>
            <a:pPr>
              <a:defRPr/>
            </a:pPr>
            <a:r>
              <a:rPr lang="en-US" sz="2200" dirty="0" smtClean="0"/>
              <a:t>4 Pictures only </a:t>
            </a:r>
          </a:p>
          <a:p>
            <a:pPr marL="0" indent="0">
              <a:buFontTx/>
              <a:buNone/>
              <a:defRPr/>
            </a:pPr>
            <a:endParaRPr lang="en-US" sz="2200" dirty="0" smtClean="0"/>
          </a:p>
          <a:p>
            <a:pPr>
              <a:defRPr/>
            </a:pPr>
            <a:r>
              <a:rPr lang="en-US" sz="2200" b="1" dirty="0" smtClean="0">
                <a:solidFill>
                  <a:schemeClr val="bg2"/>
                </a:solidFill>
              </a:rPr>
              <a:t>Easy to Understand</a:t>
            </a:r>
          </a:p>
          <a:p>
            <a:pPr lvl="1">
              <a:defRPr/>
            </a:pPr>
            <a:r>
              <a:rPr lang="en-US" sz="2200" dirty="0" smtClean="0"/>
              <a:t>Standard Template</a:t>
            </a:r>
          </a:p>
          <a:p>
            <a:pPr lvl="1">
              <a:defRPr/>
            </a:pPr>
            <a:r>
              <a:rPr lang="en-US" sz="2200" dirty="0" smtClean="0"/>
              <a:t>Header + Key point consistent with writing</a:t>
            </a:r>
          </a:p>
          <a:p>
            <a:pPr>
              <a:defRPr/>
            </a:pPr>
            <a:r>
              <a:rPr lang="en-US" sz="2200" b="1" dirty="0" smtClean="0">
                <a:solidFill>
                  <a:srgbClr val="3A67B1"/>
                </a:solidFill>
              </a:rPr>
              <a:t>Convincing</a:t>
            </a:r>
          </a:p>
          <a:p>
            <a:pPr lvl="1">
              <a:defRPr/>
            </a:pPr>
            <a:r>
              <a:rPr lang="en-US" sz="2200" dirty="0" smtClean="0"/>
              <a:t>Chart/Graph </a:t>
            </a:r>
            <a:r>
              <a:rPr lang="en-US" sz="2200" dirty="0" err="1" smtClean="0"/>
              <a:t>esp</a:t>
            </a:r>
            <a:r>
              <a:rPr lang="en-US" sz="2200" dirty="0" smtClean="0"/>
              <a:t> compare</a:t>
            </a:r>
          </a:p>
          <a:p>
            <a:pPr lvl="1">
              <a:defRPr/>
            </a:pPr>
            <a:r>
              <a:rPr lang="en-US" sz="2200" dirty="0" smtClean="0"/>
              <a:t>Pictures to show important </a:t>
            </a:r>
            <a:r>
              <a:rPr lang="en-US" sz="2200" dirty="0" err="1" smtClean="0"/>
              <a:t>ppl</a:t>
            </a:r>
            <a:r>
              <a:rPr lang="en-US" sz="2200" dirty="0" smtClean="0"/>
              <a:t>, media coverage </a:t>
            </a:r>
            <a:r>
              <a:rPr lang="en-US" sz="2200" dirty="0" err="1" smtClean="0"/>
              <a:t>etc</a:t>
            </a:r>
            <a:endParaRPr lang="en-US" sz="2200" dirty="0" smtClean="0"/>
          </a:p>
          <a:p>
            <a:pPr lvl="1">
              <a:defRPr/>
            </a:pPr>
            <a:r>
              <a:rPr lang="en-US" sz="2200" dirty="0" smtClean="0"/>
              <a:t>Social Impact Pictures </a:t>
            </a: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3-08-13 at 1.54.03 PM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981075"/>
            <a:ext cx="6553200" cy="58007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3"/>
          </a:xfrm>
        </p:spPr>
        <p:txBody>
          <a:bodyPr/>
          <a:lstStyle/>
          <a:p>
            <a:pPr algn="l"/>
            <a:r>
              <a:rPr lang="en-US" sz="3000">
                <a:latin typeface="Arial" charset="0"/>
                <a:ea typeface="ＭＳ Ｐゴシック" charset="0"/>
                <a:cs typeface="ＭＳ Ｐゴシック" charset="0"/>
              </a:rPr>
              <a:t>Case 1: Best Growth &amp; Development</a:t>
            </a:r>
          </a:p>
        </p:txBody>
      </p:sp>
      <p:pic>
        <p:nvPicPr>
          <p:cNvPr id="4" name="Picture 3" descr="Screen shot 2013-08-13 at 7.28.12 A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4525" y="1143000"/>
            <a:ext cx="4460875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4572000" y="2362200"/>
            <a:ext cx="4343400" cy="304800"/>
          </a:xfrm>
          <a:prstGeom prst="rect">
            <a:avLst/>
          </a:prstGeom>
          <a:noFill/>
          <a:ln w="57150" cmpd="sng">
            <a:solidFill>
              <a:srgbClr val="9E1B34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2590800" y="2743200"/>
            <a:ext cx="304800" cy="228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6172200" y="3352800"/>
            <a:ext cx="304800" cy="228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3962400" y="4191000"/>
            <a:ext cx="304800" cy="228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5029200" y="4572000"/>
            <a:ext cx="304800" cy="228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" name="Picture 5" descr="Slide1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" y="304800"/>
            <a:ext cx="4743450" cy="63246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Slide1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304800"/>
            <a:ext cx="3886200" cy="51816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381000"/>
            <a:ext cx="4629150" cy="61722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Slide1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381000"/>
            <a:ext cx="4114800" cy="54864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382000" cy="868363"/>
          </a:xfrm>
        </p:spPr>
        <p:txBody>
          <a:bodyPr/>
          <a:lstStyle/>
          <a:p>
            <a:pPr algn="l"/>
            <a:r>
              <a:rPr lang="en-US" sz="3000">
                <a:latin typeface="Arial" charset="0"/>
                <a:ea typeface="ＭＳ Ｐゴシック" charset="0"/>
                <a:cs typeface="ＭＳ Ｐゴシック" charset="0"/>
              </a:rPr>
              <a:t>Case 2: Best Inter-organization Collaboration</a:t>
            </a:r>
          </a:p>
        </p:txBody>
      </p:sp>
      <p:pic>
        <p:nvPicPr>
          <p:cNvPr id="5" name="Picture 4" descr="Screen shot 2013-08-13 at 8.48.03 AM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0600" y="838200"/>
            <a:ext cx="4198938" cy="1816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Screen shot 2013-08-13 at 2.21.51 P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2833688"/>
            <a:ext cx="7267575" cy="3795712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4876800" y="2057400"/>
            <a:ext cx="4038600" cy="304800"/>
          </a:xfrm>
          <a:prstGeom prst="rect">
            <a:avLst/>
          </a:prstGeom>
          <a:noFill/>
          <a:ln w="57150" cmpd="sng">
            <a:solidFill>
              <a:srgbClr val="9E1B34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Picture 8" descr="Slide05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979488"/>
            <a:ext cx="2133600" cy="1535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Left Arrow 9"/>
          <p:cNvSpPr/>
          <p:nvPr/>
        </p:nvSpPr>
        <p:spPr>
          <a:xfrm>
            <a:off x="6248400" y="3581400"/>
            <a:ext cx="2667000" cy="8382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Define your criteria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08-13 at 2.21.58 PM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1838325"/>
            <a:ext cx="7239000" cy="4922838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Screen shot 2013-08-13 at 2.21.51 P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1219200"/>
            <a:ext cx="7267575" cy="484188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3011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382000" cy="868363"/>
          </a:xfrm>
        </p:spPr>
        <p:txBody>
          <a:bodyPr/>
          <a:lstStyle/>
          <a:p>
            <a:pPr algn="l"/>
            <a:r>
              <a:rPr lang="en-US" sz="3000">
                <a:latin typeface="Arial" charset="0"/>
                <a:ea typeface="ＭＳ Ｐゴシック" charset="0"/>
                <a:cs typeface="ＭＳ Ｐゴシック" charset="0"/>
              </a:rPr>
              <a:t>Case 2: Best Inter-organization Collaboration</a:t>
            </a:r>
          </a:p>
        </p:txBody>
      </p:sp>
      <p:sp>
        <p:nvSpPr>
          <p:cNvPr id="7" name="Left Arrow 6"/>
          <p:cNvSpPr/>
          <p:nvPr/>
        </p:nvSpPr>
        <p:spPr>
          <a:xfrm>
            <a:off x="7239000" y="1828800"/>
            <a:ext cx="1828800" cy="8382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Self Assess</a:t>
            </a:r>
          </a:p>
        </p:txBody>
      </p:sp>
      <p:sp>
        <p:nvSpPr>
          <p:cNvPr id="8" name="Left Arrow 7"/>
          <p:cNvSpPr/>
          <p:nvPr/>
        </p:nvSpPr>
        <p:spPr>
          <a:xfrm>
            <a:off x="6629400" y="2286000"/>
            <a:ext cx="304800" cy="228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7239000" y="3962400"/>
            <a:ext cx="304800" cy="228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7239000" y="3200400"/>
            <a:ext cx="304800" cy="228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7315200" y="5562600"/>
            <a:ext cx="304800" cy="228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7315200" y="6096000"/>
            <a:ext cx="304800" cy="228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 descr="immpact comm 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304800"/>
            <a:ext cx="4800600" cy="64008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immpact comm 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00" y="304800"/>
            <a:ext cx="3810000" cy="50800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 descr="immpact comm 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228600"/>
            <a:ext cx="4800600" cy="64008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immpact comm 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00" y="685800"/>
            <a:ext cx="3886200" cy="51816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>
          <a:xfrm>
            <a:off x="6324600" y="457200"/>
            <a:ext cx="2819400" cy="4495800"/>
          </a:xfrm>
        </p:spPr>
        <p:txBody>
          <a:bodyPr/>
          <a:lstStyle/>
          <a:p>
            <a:pPr algn="l"/>
            <a:r>
              <a:rPr lang="en-US" sz="2600">
                <a:latin typeface="Arial" charset="0"/>
                <a:ea typeface="ＭＳ Ｐゴシック" charset="0"/>
                <a:cs typeface="ＭＳ Ｐゴシック" charset="0"/>
              </a:rPr>
              <a:t>To see any Format in bidbook system</a:t>
            </a:r>
            <a:br>
              <a:rPr lang="en-US" sz="26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60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26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60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26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600">
                <a:latin typeface="Arial" charset="0"/>
                <a:ea typeface="ＭＳ Ｐゴシック" charset="0"/>
                <a:cs typeface="ＭＳ Ｐゴシック" charset="0"/>
              </a:rPr>
              <a:t>i.e. Point Form, Bold, Space etc. </a:t>
            </a:r>
            <a:br>
              <a:rPr lang="en-US" sz="26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60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26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600">
                <a:latin typeface="Arial" charset="0"/>
                <a:ea typeface="ＭＳ Ｐゴシック" charset="0"/>
                <a:cs typeface="ＭＳ Ｐゴシック" charset="0"/>
              </a:rPr>
              <a:t>You need convert “Word” to “HTML” </a:t>
            </a:r>
          </a:p>
        </p:txBody>
      </p:sp>
      <p:pic>
        <p:nvPicPr>
          <p:cNvPr id="53250" name="Picture 3" descr="Screen shot 2013-08-13 at 9.12.50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0" y="-26988"/>
            <a:ext cx="6283325" cy="682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/>
          <a:lstStyle/>
          <a:p>
            <a:r>
              <a:rPr lang="en-US" sz="2600">
                <a:latin typeface="Arial" charset="0"/>
                <a:ea typeface="ＭＳ Ｐゴシック" charset="0"/>
                <a:cs typeface="ＭＳ Ｐゴシック" charset="0"/>
                <a:hlinkClick r:id="rId2"/>
              </a:rPr>
              <a:t>www.textfixer.com/html/convert-word-to-html.php</a:t>
            </a:r>
            <a:r>
              <a:rPr lang="en-US" sz="260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pic>
        <p:nvPicPr>
          <p:cNvPr id="54274" name="Picture 3" descr="Screen shot 2013-08-13 at 9.14.55 A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7772400" cy="5445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5" name="TextBox 4"/>
          <p:cNvSpPr txBox="1">
            <a:spLocks noChangeArrowheads="1"/>
          </p:cNvSpPr>
          <p:nvPr/>
        </p:nvSpPr>
        <p:spPr bwMode="auto">
          <a:xfrm>
            <a:off x="152400" y="76200"/>
            <a:ext cx="5791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 b="1">
                <a:solidFill>
                  <a:srgbClr val="3A67B1"/>
                </a:solidFill>
              </a:rPr>
              <a:t>Free Website Application 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0" y="2895600"/>
            <a:ext cx="5029200" cy="2971800"/>
          </a:xfrm>
          <a:prstGeom prst="rect">
            <a:avLst/>
          </a:prstGeom>
          <a:noFill/>
          <a:ln w="57150" cmpd="sng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>
            <a:off x="6705600" y="2133600"/>
            <a:ext cx="2286000" cy="1905000"/>
          </a:xfrm>
          <a:prstGeom prst="wedgeRoundRectCallout">
            <a:avLst>
              <a:gd name="adj1" fmla="val -50801"/>
              <a:gd name="adj2" fmla="val 7127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buFontTx/>
              <a:buAutoNum type="arabicParenR"/>
              <a:defRPr/>
            </a:pPr>
            <a:r>
              <a:rPr lang="en-US" dirty="0"/>
              <a:t>Copy &amp; Paste formatted “word” essay to the Window</a:t>
            </a:r>
          </a:p>
          <a:p>
            <a:pPr marL="342900" indent="-342900" algn="ctr">
              <a:buFontTx/>
              <a:buAutoNum type="arabicParenR"/>
              <a:defRPr/>
            </a:pPr>
            <a:r>
              <a:rPr lang="en-US" dirty="0"/>
              <a:t>Click “Convert Word to HTML”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3" descr="Screen shot 2013-08-13 at 9.15.05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5725" y="1343025"/>
            <a:ext cx="7553325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8" name="Title 1"/>
          <p:cNvSpPr txBox="1">
            <a:spLocks/>
          </p:cNvSpPr>
          <p:nvPr/>
        </p:nvSpPr>
        <p:spPr bwMode="auto">
          <a:xfrm>
            <a:off x="457200" y="60960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600" b="1">
                <a:solidFill>
                  <a:schemeClr val="tx2"/>
                </a:solidFill>
                <a:hlinkClick r:id="rId3"/>
              </a:rPr>
              <a:t>www.textfixer.com/html/convert-word-to-html.php</a:t>
            </a:r>
            <a:r>
              <a:rPr lang="en-US" sz="2600" b="1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55299" name="TextBox 5"/>
          <p:cNvSpPr txBox="1">
            <a:spLocks noChangeArrowheads="1"/>
          </p:cNvSpPr>
          <p:nvPr/>
        </p:nvSpPr>
        <p:spPr bwMode="auto">
          <a:xfrm>
            <a:off x="152400" y="76200"/>
            <a:ext cx="5791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 b="1">
                <a:solidFill>
                  <a:srgbClr val="3A67B1"/>
                </a:solidFill>
              </a:rPr>
              <a:t>Free Website Application 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200400"/>
            <a:ext cx="5029200" cy="2971800"/>
          </a:xfrm>
          <a:prstGeom prst="rect">
            <a:avLst/>
          </a:prstGeom>
          <a:noFill/>
          <a:ln w="57150" cmpd="sng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>
            <a:off x="6096000" y="2133600"/>
            <a:ext cx="2895600" cy="1905000"/>
          </a:xfrm>
          <a:prstGeom prst="wedgeRoundRectCallout">
            <a:avLst>
              <a:gd name="adj1" fmla="val -50801"/>
              <a:gd name="adj2" fmla="val 7127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3) Copy &amp; Paste HTML essay to the </a:t>
            </a:r>
            <a:r>
              <a:rPr lang="en-US" dirty="0" err="1"/>
              <a:t>Bidbook</a:t>
            </a:r>
            <a:r>
              <a:rPr lang="en-US" dirty="0"/>
              <a:t> upload page box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End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3">
      <a:dk1>
        <a:srgbClr val="000000"/>
      </a:dk1>
      <a:lt1>
        <a:srgbClr val="FFFFFF"/>
      </a:lt1>
      <a:dk2>
        <a:srgbClr val="0097D7"/>
      </a:dk2>
      <a:lt2>
        <a:srgbClr val="3A67B1"/>
      </a:lt2>
      <a:accent1>
        <a:srgbClr val="9E1B34"/>
      </a:accent1>
      <a:accent2>
        <a:srgbClr val="F37121"/>
      </a:accent2>
      <a:accent3>
        <a:srgbClr val="FFFFFF"/>
      </a:accent3>
      <a:accent4>
        <a:srgbClr val="000000"/>
      </a:accent4>
      <a:accent5>
        <a:srgbClr val="CCABAE"/>
      </a:accent5>
      <a:accent6>
        <a:srgbClr val="DC661D"/>
      </a:accent6>
      <a:hlink>
        <a:srgbClr val="916CAF"/>
      </a:hlink>
      <a:folHlink>
        <a:srgbClr val="7DC24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97D7"/>
        </a:dk2>
        <a:lt2>
          <a:srgbClr val="3A67B1"/>
        </a:lt2>
        <a:accent1>
          <a:srgbClr val="0097D7"/>
        </a:accent1>
        <a:accent2>
          <a:srgbClr val="F37121"/>
        </a:accent2>
        <a:accent3>
          <a:srgbClr val="FFFFFF"/>
        </a:accent3>
        <a:accent4>
          <a:srgbClr val="000000"/>
        </a:accent4>
        <a:accent5>
          <a:srgbClr val="AAC9E8"/>
        </a:accent5>
        <a:accent6>
          <a:srgbClr val="DC661D"/>
        </a:accent6>
        <a:hlink>
          <a:srgbClr val="916CAF"/>
        </a:hlink>
        <a:folHlink>
          <a:srgbClr val="7DC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97D7"/>
        </a:dk2>
        <a:lt2>
          <a:srgbClr val="3A67B1"/>
        </a:lt2>
        <a:accent1>
          <a:srgbClr val="9E1B34"/>
        </a:accent1>
        <a:accent2>
          <a:srgbClr val="F37121"/>
        </a:accent2>
        <a:accent3>
          <a:srgbClr val="FFFFFF"/>
        </a:accent3>
        <a:accent4>
          <a:srgbClr val="000000"/>
        </a:accent4>
        <a:accent5>
          <a:srgbClr val="CCABAE"/>
        </a:accent5>
        <a:accent6>
          <a:srgbClr val="DC661D"/>
        </a:accent6>
        <a:hlink>
          <a:srgbClr val="916CAF"/>
        </a:hlink>
        <a:folHlink>
          <a:srgbClr val="7DC24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3">
      <a:dk1>
        <a:srgbClr val="000000"/>
      </a:dk1>
      <a:lt1>
        <a:srgbClr val="FFFFFF"/>
      </a:lt1>
      <a:dk2>
        <a:srgbClr val="0097D7"/>
      </a:dk2>
      <a:lt2>
        <a:srgbClr val="3A67B1"/>
      </a:lt2>
      <a:accent1>
        <a:srgbClr val="9E1B34"/>
      </a:accent1>
      <a:accent2>
        <a:srgbClr val="F37121"/>
      </a:accent2>
      <a:accent3>
        <a:srgbClr val="FFFFFF"/>
      </a:accent3>
      <a:accent4>
        <a:srgbClr val="000000"/>
      </a:accent4>
      <a:accent5>
        <a:srgbClr val="CCABAE"/>
      </a:accent5>
      <a:accent6>
        <a:srgbClr val="DC661D"/>
      </a:accent6>
      <a:hlink>
        <a:srgbClr val="916CAF"/>
      </a:hlink>
      <a:folHlink>
        <a:srgbClr val="7DC242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97D7"/>
        </a:dk2>
        <a:lt2>
          <a:srgbClr val="3A67B1"/>
        </a:lt2>
        <a:accent1>
          <a:srgbClr val="0097D7"/>
        </a:accent1>
        <a:accent2>
          <a:srgbClr val="F37121"/>
        </a:accent2>
        <a:accent3>
          <a:srgbClr val="FFFFFF"/>
        </a:accent3>
        <a:accent4>
          <a:srgbClr val="000000"/>
        </a:accent4>
        <a:accent5>
          <a:srgbClr val="AAC9E8"/>
        </a:accent5>
        <a:accent6>
          <a:srgbClr val="DC661D"/>
        </a:accent6>
        <a:hlink>
          <a:srgbClr val="916CAF"/>
        </a:hlink>
        <a:folHlink>
          <a:srgbClr val="7DC24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97D7"/>
        </a:dk2>
        <a:lt2>
          <a:srgbClr val="3A67B1"/>
        </a:lt2>
        <a:accent1>
          <a:srgbClr val="9E1B34"/>
        </a:accent1>
        <a:accent2>
          <a:srgbClr val="F37121"/>
        </a:accent2>
        <a:accent3>
          <a:srgbClr val="FFFFFF"/>
        </a:accent3>
        <a:accent4>
          <a:srgbClr val="000000"/>
        </a:accent4>
        <a:accent5>
          <a:srgbClr val="CCABAE"/>
        </a:accent5>
        <a:accent6>
          <a:srgbClr val="DC661D"/>
        </a:accent6>
        <a:hlink>
          <a:srgbClr val="916CAF"/>
        </a:hlink>
        <a:folHlink>
          <a:srgbClr val="7DC24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3052</TotalTime>
  <Words>620</Words>
  <Application>Microsoft Macintosh PowerPoint</Application>
  <PresentationFormat>On-screen Show (4:3)</PresentationFormat>
  <Paragraphs>137</Paragraphs>
  <Slides>22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Default Design</vt:lpstr>
      <vt:lpstr>Custom Design</vt:lpstr>
      <vt:lpstr>E-Bid Book Seminar II  14 Jul 14 JCIHK Office  Eric Lin JCI Lion Rock  </vt:lpstr>
      <vt:lpstr>Bid book Formula</vt:lpstr>
      <vt:lpstr>PowerPoint Presentation</vt:lpstr>
      <vt:lpstr>Story . Unique &amp; New</vt:lpstr>
      <vt:lpstr>PowerPoint Presentation</vt:lpstr>
      <vt:lpstr>New System – Each Criteria has set “Detail Questions” + Word Limit (100-200)</vt:lpstr>
      <vt:lpstr>New Criteria – Award Specific</vt:lpstr>
      <vt:lpstr>Case: Member Growth &amp; Development</vt:lpstr>
      <vt:lpstr>Case: Inter-organization Collaboration </vt:lpstr>
      <vt:lpstr>PowerPoint Presentation</vt:lpstr>
      <vt:lpstr>Present Concisely with Impact</vt:lpstr>
      <vt:lpstr>Case 1: Best Growth &amp; Development</vt:lpstr>
      <vt:lpstr>PowerPoint Presentation</vt:lpstr>
      <vt:lpstr>PowerPoint Presentation</vt:lpstr>
      <vt:lpstr>Case 2: Best Inter-organization Collaboration</vt:lpstr>
      <vt:lpstr>Case 2: Best Inter-organization Collaboration</vt:lpstr>
      <vt:lpstr>PowerPoint Presentation</vt:lpstr>
      <vt:lpstr>PowerPoint Presentation</vt:lpstr>
      <vt:lpstr>To see any Format in bidbook system   i.e. Point Form, Bold, Space etc.   You need convert “Word” to “HTML” </vt:lpstr>
      <vt:lpstr>www.textfixer.com/html/convert-word-to-html.php </vt:lpstr>
      <vt:lpstr>PowerPoint Presentation</vt:lpstr>
      <vt:lpstr>End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JCI</dc:creator>
  <cp:lastModifiedBy>eric lin</cp:lastModifiedBy>
  <cp:revision>91</cp:revision>
  <dcterms:created xsi:type="dcterms:W3CDTF">2007-08-22T23:15:48Z</dcterms:created>
  <dcterms:modified xsi:type="dcterms:W3CDTF">2014-07-14T00:15:44Z</dcterms:modified>
</cp:coreProperties>
</file>